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57" r:id="rId6"/>
    <p:sldId id="277" r:id="rId7"/>
    <p:sldId id="278" r:id="rId8"/>
    <p:sldId id="258" r:id="rId9"/>
    <p:sldId id="259" r:id="rId10"/>
    <p:sldId id="262" r:id="rId11"/>
    <p:sldId id="279" r:id="rId12"/>
    <p:sldId id="263" r:id="rId13"/>
    <p:sldId id="270" r:id="rId14"/>
    <p:sldId id="276" r:id="rId15"/>
    <p:sldId id="275" r:id="rId16"/>
    <p:sldId id="274" r:id="rId17"/>
    <p:sldId id="273" r:id="rId18"/>
    <p:sldId id="266" r:id="rId19"/>
    <p:sldId id="272" r:id="rId20"/>
    <p:sldId id="260" r:id="rId21"/>
    <p:sldId id="264" r:id="rId22"/>
    <p:sldId id="269" r:id="rId23"/>
    <p:sldId id="267" r:id="rId24"/>
    <p:sldId id="268" r:id="rId25"/>
    <p:sldId id="271"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8546"/>
    <a:srgbClr val="CBBD8F"/>
    <a:srgbClr val="E4DDC6"/>
    <a:srgbClr val="675A2F"/>
    <a:srgbClr val="B49F5C"/>
    <a:srgbClr val="C0AE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BD0485-7F94-BC83-035F-85ECC573FDD9}" v="90" dt="2024-03-18T11:05:46.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snapToGrid="0">
      <p:cViewPr varScale="1">
        <p:scale>
          <a:sx n="108" d="100"/>
          <a:sy n="108" d="100"/>
        </p:scale>
        <p:origin x="672" y="102"/>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customXml" Target="../customXml/item3.xml" Id="rId3" /><Relationship Type="http://schemas.openxmlformats.org/officeDocument/2006/relationships/slide" Target="slides/slide17.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microsoft.com/office/2015/10/relationships/revisionInfo" Target="revisionInfo.xml" Id="rId33"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viewProps" Target="viewProps.xml" Id="rId29"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presProps" Target="presProps.xml" Id="rId28"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tableStyles" Target="tableStyles.xml" Id="rId31"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notesMaster" Target="notesMasters/notesMaster1.xml" Id="rId27" /><Relationship Type="http://schemas.openxmlformats.org/officeDocument/2006/relationships/theme" Target="theme/theme1.xml" Id="rId30" /><Relationship Type="http://schemas.openxmlformats.org/officeDocument/2006/relationships/slide" Target="slides/slide4.xml" Id="rId8" /></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075FB8-ED93-4A52-B8ED-3F3662C75D30}" type="doc">
      <dgm:prSet loTypeId="urn:microsoft.com/office/officeart/2005/8/layout/arrow5" loCatId="relationship" qsTypeId="urn:microsoft.com/office/officeart/2005/8/quickstyle/simple4" qsCatId="simple" csTypeId="urn:microsoft.com/office/officeart/2005/8/colors/accent0_3" csCatId="mainScheme"/>
      <dgm:spPr/>
      <dgm:t>
        <a:bodyPr/>
        <a:lstStyle/>
        <a:p>
          <a:endParaRPr lang="en-US"/>
        </a:p>
      </dgm:t>
    </dgm:pt>
    <dgm:pt modelId="{9937BBFF-A992-4D6D-9326-B7DCC3DE8CB9}">
      <dgm:prSet/>
      <dgm:spPr/>
      <dgm:t>
        <a:bodyPr/>
        <a:lstStyle/>
        <a:p>
          <a:r>
            <a:rPr lang="en-GB" dirty="0"/>
            <a:t>Enables staff to develop in areas that most interest them</a:t>
          </a:r>
          <a:endParaRPr lang="en-US" dirty="0"/>
        </a:p>
      </dgm:t>
    </dgm:pt>
    <dgm:pt modelId="{4268C759-A2D2-4B65-B888-00AB2D2E990D}" type="parTrans" cxnId="{832F858C-516D-4217-BA02-65C4B0558995}">
      <dgm:prSet/>
      <dgm:spPr/>
      <dgm:t>
        <a:bodyPr/>
        <a:lstStyle/>
        <a:p>
          <a:endParaRPr lang="en-US"/>
        </a:p>
      </dgm:t>
    </dgm:pt>
    <dgm:pt modelId="{F419A14B-5DD7-4BB6-8143-57AA8F1686DF}" type="sibTrans" cxnId="{832F858C-516D-4217-BA02-65C4B0558995}">
      <dgm:prSet/>
      <dgm:spPr/>
      <dgm:t>
        <a:bodyPr/>
        <a:lstStyle/>
        <a:p>
          <a:endParaRPr lang="en-US"/>
        </a:p>
      </dgm:t>
    </dgm:pt>
    <dgm:pt modelId="{6FD7770D-39BC-40AE-B3A7-E653C3587A96}">
      <dgm:prSet/>
      <dgm:spPr/>
      <dgm:t>
        <a:bodyPr/>
        <a:lstStyle/>
        <a:p>
          <a:r>
            <a:rPr lang="en-GB" dirty="0"/>
            <a:t>Supports school priorities</a:t>
          </a:r>
          <a:endParaRPr lang="en-US" dirty="0"/>
        </a:p>
      </dgm:t>
    </dgm:pt>
    <dgm:pt modelId="{6809505A-F24E-4B2E-A4B6-0D5A4FD2CAAD}" type="parTrans" cxnId="{DA201B1E-A725-4BBB-8629-EDED84E5418A}">
      <dgm:prSet/>
      <dgm:spPr/>
      <dgm:t>
        <a:bodyPr/>
        <a:lstStyle/>
        <a:p>
          <a:endParaRPr lang="en-US"/>
        </a:p>
      </dgm:t>
    </dgm:pt>
    <dgm:pt modelId="{D6C2588B-68FB-4E34-8DFC-45098F3021E1}" type="sibTrans" cxnId="{DA201B1E-A725-4BBB-8629-EDED84E5418A}">
      <dgm:prSet/>
      <dgm:spPr/>
      <dgm:t>
        <a:bodyPr/>
        <a:lstStyle/>
        <a:p>
          <a:endParaRPr lang="en-US"/>
        </a:p>
      </dgm:t>
    </dgm:pt>
    <dgm:pt modelId="{C63C2ABC-4CDF-4422-9145-62DC9E81F1F4}">
      <dgm:prSet/>
      <dgm:spPr/>
      <dgm:t>
        <a:bodyPr/>
        <a:lstStyle/>
        <a:p>
          <a:r>
            <a:rPr lang="en-GB" dirty="0"/>
            <a:t>Gives staff flexibility to work their CPD around their individual schedules</a:t>
          </a:r>
          <a:endParaRPr lang="en-US" dirty="0"/>
        </a:p>
      </dgm:t>
    </dgm:pt>
    <dgm:pt modelId="{F88A6B08-2E83-4E41-96F4-F3330DF4340A}" type="parTrans" cxnId="{2DC63445-59B2-4319-807F-2517CF632C8C}">
      <dgm:prSet/>
      <dgm:spPr/>
      <dgm:t>
        <a:bodyPr/>
        <a:lstStyle/>
        <a:p>
          <a:endParaRPr lang="en-US"/>
        </a:p>
      </dgm:t>
    </dgm:pt>
    <dgm:pt modelId="{69E1432D-6EAE-49B7-9620-C94821383E4E}" type="sibTrans" cxnId="{2DC63445-59B2-4319-807F-2517CF632C8C}">
      <dgm:prSet/>
      <dgm:spPr/>
      <dgm:t>
        <a:bodyPr/>
        <a:lstStyle/>
        <a:p>
          <a:endParaRPr lang="en-US"/>
        </a:p>
      </dgm:t>
    </dgm:pt>
    <dgm:pt modelId="{A5CF7063-B1E4-4491-BF5B-9F3E19B202F8}">
      <dgm:prSet/>
      <dgm:spPr/>
      <dgm:t>
        <a:bodyPr/>
        <a:lstStyle/>
        <a:p>
          <a:r>
            <a:rPr lang="en-GB" dirty="0"/>
            <a:t>Enables staff to choose methods that inspire and motivate them</a:t>
          </a:r>
          <a:endParaRPr lang="en-US" dirty="0"/>
        </a:p>
      </dgm:t>
    </dgm:pt>
    <dgm:pt modelId="{E4239182-10B8-404A-A41A-6DE14E7B5563}" type="parTrans" cxnId="{BEF931FF-C1BB-45EF-81C1-61880AB041FE}">
      <dgm:prSet/>
      <dgm:spPr/>
      <dgm:t>
        <a:bodyPr/>
        <a:lstStyle/>
        <a:p>
          <a:endParaRPr lang="en-US"/>
        </a:p>
      </dgm:t>
    </dgm:pt>
    <dgm:pt modelId="{17E1861F-DB88-4949-B33F-B0E80152E4FF}" type="sibTrans" cxnId="{BEF931FF-C1BB-45EF-81C1-61880AB041FE}">
      <dgm:prSet/>
      <dgm:spPr/>
      <dgm:t>
        <a:bodyPr/>
        <a:lstStyle/>
        <a:p>
          <a:endParaRPr lang="en-US"/>
        </a:p>
      </dgm:t>
    </dgm:pt>
    <dgm:pt modelId="{757D0422-3932-4643-8967-B001D04304B7}">
      <dgm:prSet/>
      <dgm:spPr/>
      <dgm:t>
        <a:bodyPr/>
        <a:lstStyle/>
        <a:p>
          <a:r>
            <a:rPr lang="en-GB" dirty="0"/>
            <a:t>Challenges staff to continue their learning and development</a:t>
          </a:r>
          <a:endParaRPr lang="en-US" dirty="0"/>
        </a:p>
      </dgm:t>
    </dgm:pt>
    <dgm:pt modelId="{7D32A24A-7638-435F-8E19-1CDC2D33DFA4}" type="parTrans" cxnId="{D7F325E6-DA40-4BCA-9C10-350BB813E61B}">
      <dgm:prSet/>
      <dgm:spPr/>
      <dgm:t>
        <a:bodyPr/>
        <a:lstStyle/>
        <a:p>
          <a:endParaRPr lang="en-US"/>
        </a:p>
      </dgm:t>
    </dgm:pt>
    <dgm:pt modelId="{458F97E5-E7C5-4BB2-83F9-D84B09492BC2}" type="sibTrans" cxnId="{D7F325E6-DA40-4BCA-9C10-350BB813E61B}">
      <dgm:prSet/>
      <dgm:spPr/>
      <dgm:t>
        <a:bodyPr/>
        <a:lstStyle/>
        <a:p>
          <a:endParaRPr lang="en-US"/>
        </a:p>
      </dgm:t>
    </dgm:pt>
    <dgm:pt modelId="{664177C9-FF16-4CD4-B9E4-4498135B6AE8}">
      <dgm:prSet/>
      <dgm:spPr/>
      <dgm:t>
        <a:bodyPr/>
        <a:lstStyle/>
        <a:p>
          <a:r>
            <a:rPr lang="en-GB" dirty="0"/>
            <a:t>Rewards staff for their efforts</a:t>
          </a:r>
          <a:endParaRPr lang="en-US" dirty="0"/>
        </a:p>
      </dgm:t>
    </dgm:pt>
    <dgm:pt modelId="{BD1DAD38-491E-4FE3-929E-E7BED024DDA2}" type="parTrans" cxnId="{AB58B1DA-49AA-4090-B4D3-44A0EEA6C5A2}">
      <dgm:prSet/>
      <dgm:spPr/>
      <dgm:t>
        <a:bodyPr/>
        <a:lstStyle/>
        <a:p>
          <a:endParaRPr lang="en-US"/>
        </a:p>
      </dgm:t>
    </dgm:pt>
    <dgm:pt modelId="{3A10AAF3-9DAD-4E38-84FF-A67FB4CD84DF}" type="sibTrans" cxnId="{AB58B1DA-49AA-4090-B4D3-44A0EEA6C5A2}">
      <dgm:prSet/>
      <dgm:spPr/>
      <dgm:t>
        <a:bodyPr/>
        <a:lstStyle/>
        <a:p>
          <a:endParaRPr lang="en-US"/>
        </a:p>
      </dgm:t>
    </dgm:pt>
    <dgm:pt modelId="{F4C6132E-A011-4054-AE03-822247038E86}" type="pres">
      <dgm:prSet presAssocID="{56075FB8-ED93-4A52-B8ED-3F3662C75D30}" presName="diagram" presStyleCnt="0">
        <dgm:presLayoutVars>
          <dgm:dir/>
          <dgm:resizeHandles val="exact"/>
        </dgm:presLayoutVars>
      </dgm:prSet>
      <dgm:spPr/>
    </dgm:pt>
    <dgm:pt modelId="{C44D585B-CCA9-48F0-A2C8-7AA379991435}" type="pres">
      <dgm:prSet presAssocID="{9937BBFF-A992-4D6D-9326-B7DCC3DE8CB9}" presName="arrow" presStyleLbl="node1" presStyleIdx="0" presStyleCnt="6">
        <dgm:presLayoutVars>
          <dgm:bulletEnabled val="1"/>
        </dgm:presLayoutVars>
      </dgm:prSet>
      <dgm:spPr/>
    </dgm:pt>
    <dgm:pt modelId="{ED05D6B6-BAC4-4F4F-ACF7-DBD61AF98543}" type="pres">
      <dgm:prSet presAssocID="{6FD7770D-39BC-40AE-B3A7-E653C3587A96}" presName="arrow" presStyleLbl="node1" presStyleIdx="1" presStyleCnt="6">
        <dgm:presLayoutVars>
          <dgm:bulletEnabled val="1"/>
        </dgm:presLayoutVars>
      </dgm:prSet>
      <dgm:spPr/>
    </dgm:pt>
    <dgm:pt modelId="{26F2A417-675D-4AB8-B446-A42E6FCDBB59}" type="pres">
      <dgm:prSet presAssocID="{C63C2ABC-4CDF-4422-9145-62DC9E81F1F4}" presName="arrow" presStyleLbl="node1" presStyleIdx="2" presStyleCnt="6">
        <dgm:presLayoutVars>
          <dgm:bulletEnabled val="1"/>
        </dgm:presLayoutVars>
      </dgm:prSet>
      <dgm:spPr/>
    </dgm:pt>
    <dgm:pt modelId="{9A20660B-E12B-4857-B13C-33028E2CFB12}" type="pres">
      <dgm:prSet presAssocID="{A5CF7063-B1E4-4491-BF5B-9F3E19B202F8}" presName="arrow" presStyleLbl="node1" presStyleIdx="3" presStyleCnt="6">
        <dgm:presLayoutVars>
          <dgm:bulletEnabled val="1"/>
        </dgm:presLayoutVars>
      </dgm:prSet>
      <dgm:spPr/>
    </dgm:pt>
    <dgm:pt modelId="{968E714B-8DC7-4BB0-A5E0-FEF31A2816D3}" type="pres">
      <dgm:prSet presAssocID="{757D0422-3932-4643-8967-B001D04304B7}" presName="arrow" presStyleLbl="node1" presStyleIdx="4" presStyleCnt="6">
        <dgm:presLayoutVars>
          <dgm:bulletEnabled val="1"/>
        </dgm:presLayoutVars>
      </dgm:prSet>
      <dgm:spPr/>
    </dgm:pt>
    <dgm:pt modelId="{CA5B1A7A-2F4D-4B67-A499-6BA8AFD0A5AE}" type="pres">
      <dgm:prSet presAssocID="{664177C9-FF16-4CD4-B9E4-4498135B6AE8}" presName="arrow" presStyleLbl="node1" presStyleIdx="5" presStyleCnt="6">
        <dgm:presLayoutVars>
          <dgm:bulletEnabled val="1"/>
        </dgm:presLayoutVars>
      </dgm:prSet>
      <dgm:spPr/>
    </dgm:pt>
  </dgm:ptLst>
  <dgm:cxnLst>
    <dgm:cxn modelId="{7D524E0C-CF5E-49DD-AD8C-54085986913C}" type="presOf" srcId="{757D0422-3932-4643-8967-B001D04304B7}" destId="{968E714B-8DC7-4BB0-A5E0-FEF31A2816D3}" srcOrd="0" destOrd="0" presId="urn:microsoft.com/office/officeart/2005/8/layout/arrow5"/>
    <dgm:cxn modelId="{DA201B1E-A725-4BBB-8629-EDED84E5418A}" srcId="{56075FB8-ED93-4A52-B8ED-3F3662C75D30}" destId="{6FD7770D-39BC-40AE-B3A7-E653C3587A96}" srcOrd="1" destOrd="0" parTransId="{6809505A-F24E-4B2E-A4B6-0D5A4FD2CAAD}" sibTransId="{D6C2588B-68FB-4E34-8DFC-45098F3021E1}"/>
    <dgm:cxn modelId="{CD5D7E32-DEA7-41CA-9104-5FE2342893DC}" type="presOf" srcId="{A5CF7063-B1E4-4491-BF5B-9F3E19B202F8}" destId="{9A20660B-E12B-4857-B13C-33028E2CFB12}" srcOrd="0" destOrd="0" presId="urn:microsoft.com/office/officeart/2005/8/layout/arrow5"/>
    <dgm:cxn modelId="{97D3A132-5D71-4632-A330-8E09CE576AAD}" type="presOf" srcId="{664177C9-FF16-4CD4-B9E4-4498135B6AE8}" destId="{CA5B1A7A-2F4D-4B67-A499-6BA8AFD0A5AE}" srcOrd="0" destOrd="0" presId="urn:microsoft.com/office/officeart/2005/8/layout/arrow5"/>
    <dgm:cxn modelId="{2DC63445-59B2-4319-807F-2517CF632C8C}" srcId="{56075FB8-ED93-4A52-B8ED-3F3662C75D30}" destId="{C63C2ABC-4CDF-4422-9145-62DC9E81F1F4}" srcOrd="2" destOrd="0" parTransId="{F88A6B08-2E83-4E41-96F4-F3330DF4340A}" sibTransId="{69E1432D-6EAE-49B7-9620-C94821383E4E}"/>
    <dgm:cxn modelId="{FE476A69-7862-4A7E-88B5-C0B22DA9BF86}" type="presOf" srcId="{C63C2ABC-4CDF-4422-9145-62DC9E81F1F4}" destId="{26F2A417-675D-4AB8-B446-A42E6FCDBB59}" srcOrd="0" destOrd="0" presId="urn:microsoft.com/office/officeart/2005/8/layout/arrow5"/>
    <dgm:cxn modelId="{832F858C-516D-4217-BA02-65C4B0558995}" srcId="{56075FB8-ED93-4A52-B8ED-3F3662C75D30}" destId="{9937BBFF-A992-4D6D-9326-B7DCC3DE8CB9}" srcOrd="0" destOrd="0" parTransId="{4268C759-A2D2-4B65-B888-00AB2D2E990D}" sibTransId="{F419A14B-5DD7-4BB6-8143-57AA8F1686DF}"/>
    <dgm:cxn modelId="{04BA5C8E-AFB2-4B99-B97A-469AFE25D1DD}" type="presOf" srcId="{6FD7770D-39BC-40AE-B3A7-E653C3587A96}" destId="{ED05D6B6-BAC4-4F4F-ACF7-DBD61AF98543}" srcOrd="0" destOrd="0" presId="urn:microsoft.com/office/officeart/2005/8/layout/arrow5"/>
    <dgm:cxn modelId="{A915CC9E-E9E9-4A64-9D7F-D72B5C12670A}" type="presOf" srcId="{9937BBFF-A992-4D6D-9326-B7DCC3DE8CB9}" destId="{C44D585B-CCA9-48F0-A2C8-7AA379991435}" srcOrd="0" destOrd="0" presId="urn:microsoft.com/office/officeart/2005/8/layout/arrow5"/>
    <dgm:cxn modelId="{AB58B1DA-49AA-4090-B4D3-44A0EEA6C5A2}" srcId="{56075FB8-ED93-4A52-B8ED-3F3662C75D30}" destId="{664177C9-FF16-4CD4-B9E4-4498135B6AE8}" srcOrd="5" destOrd="0" parTransId="{BD1DAD38-491E-4FE3-929E-E7BED024DDA2}" sibTransId="{3A10AAF3-9DAD-4E38-84FF-A67FB4CD84DF}"/>
    <dgm:cxn modelId="{A9A3EBE2-9BC1-4E12-BBB4-7B52A8A1BF0D}" type="presOf" srcId="{56075FB8-ED93-4A52-B8ED-3F3662C75D30}" destId="{F4C6132E-A011-4054-AE03-822247038E86}" srcOrd="0" destOrd="0" presId="urn:microsoft.com/office/officeart/2005/8/layout/arrow5"/>
    <dgm:cxn modelId="{D7F325E6-DA40-4BCA-9C10-350BB813E61B}" srcId="{56075FB8-ED93-4A52-B8ED-3F3662C75D30}" destId="{757D0422-3932-4643-8967-B001D04304B7}" srcOrd="4" destOrd="0" parTransId="{7D32A24A-7638-435F-8E19-1CDC2D33DFA4}" sibTransId="{458F97E5-E7C5-4BB2-83F9-D84B09492BC2}"/>
    <dgm:cxn modelId="{BEF931FF-C1BB-45EF-81C1-61880AB041FE}" srcId="{56075FB8-ED93-4A52-B8ED-3F3662C75D30}" destId="{A5CF7063-B1E4-4491-BF5B-9F3E19B202F8}" srcOrd="3" destOrd="0" parTransId="{E4239182-10B8-404A-A41A-6DE14E7B5563}" sibTransId="{17E1861F-DB88-4949-B33F-B0E80152E4FF}"/>
    <dgm:cxn modelId="{88B6501B-4F19-4D1A-830C-C572CED05FC6}" type="presParOf" srcId="{F4C6132E-A011-4054-AE03-822247038E86}" destId="{C44D585B-CCA9-48F0-A2C8-7AA379991435}" srcOrd="0" destOrd="0" presId="urn:microsoft.com/office/officeart/2005/8/layout/arrow5"/>
    <dgm:cxn modelId="{B8FA0457-A31D-4BC6-942C-93C5577EBB0C}" type="presParOf" srcId="{F4C6132E-A011-4054-AE03-822247038E86}" destId="{ED05D6B6-BAC4-4F4F-ACF7-DBD61AF98543}" srcOrd="1" destOrd="0" presId="urn:microsoft.com/office/officeart/2005/8/layout/arrow5"/>
    <dgm:cxn modelId="{9A52B3AB-2B33-4EEB-832C-092736959256}" type="presParOf" srcId="{F4C6132E-A011-4054-AE03-822247038E86}" destId="{26F2A417-675D-4AB8-B446-A42E6FCDBB59}" srcOrd="2" destOrd="0" presId="urn:microsoft.com/office/officeart/2005/8/layout/arrow5"/>
    <dgm:cxn modelId="{0EB94666-825F-4B6B-A270-C4CD35995B93}" type="presParOf" srcId="{F4C6132E-A011-4054-AE03-822247038E86}" destId="{9A20660B-E12B-4857-B13C-33028E2CFB12}" srcOrd="3" destOrd="0" presId="urn:microsoft.com/office/officeart/2005/8/layout/arrow5"/>
    <dgm:cxn modelId="{CFD17AD7-2825-4B81-9607-67329412E15C}" type="presParOf" srcId="{F4C6132E-A011-4054-AE03-822247038E86}" destId="{968E714B-8DC7-4BB0-A5E0-FEF31A2816D3}" srcOrd="4" destOrd="0" presId="urn:microsoft.com/office/officeart/2005/8/layout/arrow5"/>
    <dgm:cxn modelId="{4F53C0CA-CEA9-4C5E-9B48-B3A1E8F3FFB1}" type="presParOf" srcId="{F4C6132E-A011-4054-AE03-822247038E86}" destId="{CA5B1A7A-2F4D-4B67-A499-6BA8AFD0A5AE}" srcOrd="5"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6BC068-4137-4734-8C0E-4E06CA5EAD5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E1712BA-FA5A-480B-A808-AC06E26FA964}">
      <dgm:prSet/>
      <dgm:spPr>
        <a:ln>
          <a:solidFill>
            <a:srgbClr val="675A2F"/>
          </a:solidFill>
        </a:ln>
      </dgm:spPr>
      <dgm:t>
        <a:bodyPr/>
        <a:lstStyle/>
        <a:p>
          <a:r>
            <a:rPr lang="en-GB" dirty="0">
              <a:solidFill>
                <a:schemeClr val="tx2"/>
              </a:solidFill>
            </a:rPr>
            <a:t>Our digital strategy is unique and we want to ensure our staff are up to speed with digital technologies, and how to maximise their effectiveness to support learning.  </a:t>
          </a:r>
          <a:endParaRPr lang="en-US" dirty="0">
            <a:solidFill>
              <a:schemeClr val="tx2"/>
            </a:solidFill>
          </a:endParaRPr>
        </a:p>
      </dgm:t>
    </dgm:pt>
    <dgm:pt modelId="{7F477189-12E7-48C7-BCA6-6F0A523A0D78}" type="parTrans" cxnId="{B9D80BDB-2BA6-425C-A277-24DA65878238}">
      <dgm:prSet/>
      <dgm:spPr/>
      <dgm:t>
        <a:bodyPr/>
        <a:lstStyle/>
        <a:p>
          <a:endParaRPr lang="en-US"/>
        </a:p>
      </dgm:t>
    </dgm:pt>
    <dgm:pt modelId="{CC231AC4-4D6E-4E7D-99DF-25E8188104B3}" type="sibTrans" cxnId="{B9D80BDB-2BA6-425C-A277-24DA65878238}">
      <dgm:prSet/>
      <dgm:spPr/>
      <dgm:t>
        <a:bodyPr/>
        <a:lstStyle/>
        <a:p>
          <a:endParaRPr lang="en-US"/>
        </a:p>
      </dgm:t>
    </dgm:pt>
    <dgm:pt modelId="{BA4C27E4-0B3A-4074-89D9-B0FE10672735}">
      <dgm:prSet/>
      <dgm:spPr>
        <a:ln>
          <a:solidFill>
            <a:srgbClr val="675A2F"/>
          </a:solidFill>
        </a:ln>
      </dgm:spPr>
      <dgm:t>
        <a:bodyPr/>
        <a:lstStyle/>
        <a:p>
          <a:r>
            <a:rPr lang="en-GB" dirty="0">
              <a:solidFill>
                <a:schemeClr val="tx2"/>
              </a:solidFill>
            </a:rPr>
            <a:t>Microsoft learn have a wide range of courses to educate you on how to use a variety of platforms we come across daily.  These platforms can support teaching and learning and it is important that all staff are up to date on how to use these effectively.</a:t>
          </a:r>
          <a:endParaRPr lang="en-US" dirty="0">
            <a:solidFill>
              <a:schemeClr val="tx2"/>
            </a:solidFill>
          </a:endParaRPr>
        </a:p>
      </dgm:t>
    </dgm:pt>
    <dgm:pt modelId="{B4F8F123-F579-4F93-BC38-1A0C45599D68}" type="parTrans" cxnId="{6C6785AB-78D4-4FD1-AB95-F2C0196B098B}">
      <dgm:prSet/>
      <dgm:spPr/>
      <dgm:t>
        <a:bodyPr/>
        <a:lstStyle/>
        <a:p>
          <a:endParaRPr lang="en-US"/>
        </a:p>
      </dgm:t>
    </dgm:pt>
    <dgm:pt modelId="{09F3624E-6100-4247-80B4-AF60D4AD7BE6}" type="sibTrans" cxnId="{6C6785AB-78D4-4FD1-AB95-F2C0196B098B}">
      <dgm:prSet/>
      <dgm:spPr/>
      <dgm:t>
        <a:bodyPr/>
        <a:lstStyle/>
        <a:p>
          <a:endParaRPr lang="en-US"/>
        </a:p>
      </dgm:t>
    </dgm:pt>
    <dgm:pt modelId="{CC67E624-E4AF-4303-BC9F-7E3C6615BB60}">
      <dgm:prSet/>
      <dgm:spPr>
        <a:ln>
          <a:solidFill>
            <a:srgbClr val="675A2F"/>
          </a:solidFill>
        </a:ln>
      </dgm:spPr>
      <dgm:t>
        <a:bodyPr/>
        <a:lstStyle/>
        <a:p>
          <a:r>
            <a:rPr lang="en-GB" dirty="0">
              <a:solidFill>
                <a:schemeClr val="tx2"/>
              </a:solidFill>
            </a:rPr>
            <a:t>We have two options, and need you to select one of the two options to contribute towards your credits.</a:t>
          </a:r>
          <a:endParaRPr lang="en-US" dirty="0">
            <a:solidFill>
              <a:schemeClr val="tx2"/>
            </a:solidFill>
          </a:endParaRPr>
        </a:p>
      </dgm:t>
    </dgm:pt>
    <dgm:pt modelId="{E451045F-57ED-4AFF-B5F6-1655B1C4DC72}" type="parTrans" cxnId="{13E05ECA-E468-403C-9C26-02A81D869359}">
      <dgm:prSet/>
      <dgm:spPr/>
      <dgm:t>
        <a:bodyPr/>
        <a:lstStyle/>
        <a:p>
          <a:endParaRPr lang="en-US"/>
        </a:p>
      </dgm:t>
    </dgm:pt>
    <dgm:pt modelId="{0DB85884-3D1F-434E-9748-F734AB0EF23E}" type="sibTrans" cxnId="{13E05ECA-E468-403C-9C26-02A81D869359}">
      <dgm:prSet/>
      <dgm:spPr/>
      <dgm:t>
        <a:bodyPr/>
        <a:lstStyle/>
        <a:p>
          <a:endParaRPr lang="en-US"/>
        </a:p>
      </dgm:t>
    </dgm:pt>
    <dgm:pt modelId="{99759B06-B617-404E-8730-089574A6D063}" type="pres">
      <dgm:prSet presAssocID="{586BC068-4137-4734-8C0E-4E06CA5EAD56}" presName="hierChild1" presStyleCnt="0">
        <dgm:presLayoutVars>
          <dgm:chPref val="1"/>
          <dgm:dir/>
          <dgm:animOne val="branch"/>
          <dgm:animLvl val="lvl"/>
          <dgm:resizeHandles/>
        </dgm:presLayoutVars>
      </dgm:prSet>
      <dgm:spPr/>
    </dgm:pt>
    <dgm:pt modelId="{A0FB14F8-EDC8-4ECC-9BAF-2CBC1B218853}" type="pres">
      <dgm:prSet presAssocID="{9E1712BA-FA5A-480B-A808-AC06E26FA964}" presName="hierRoot1" presStyleCnt="0"/>
      <dgm:spPr/>
    </dgm:pt>
    <dgm:pt modelId="{FBA6657C-648A-4E36-A33A-4A2788B8022B}" type="pres">
      <dgm:prSet presAssocID="{9E1712BA-FA5A-480B-A808-AC06E26FA964}" presName="composite" presStyleCnt="0"/>
      <dgm:spPr/>
    </dgm:pt>
    <dgm:pt modelId="{8C661FD8-537A-4454-A88A-60AF83D77D53}" type="pres">
      <dgm:prSet presAssocID="{9E1712BA-FA5A-480B-A808-AC06E26FA964}" presName="background" presStyleLbl="node0" presStyleIdx="0" presStyleCnt="3"/>
      <dgm:spPr>
        <a:solidFill>
          <a:srgbClr val="998546"/>
        </a:solidFill>
      </dgm:spPr>
    </dgm:pt>
    <dgm:pt modelId="{1055C80E-695F-4327-BDBD-BF45A58AF701}" type="pres">
      <dgm:prSet presAssocID="{9E1712BA-FA5A-480B-A808-AC06E26FA964}" presName="text" presStyleLbl="fgAcc0" presStyleIdx="0" presStyleCnt="3">
        <dgm:presLayoutVars>
          <dgm:chPref val="3"/>
        </dgm:presLayoutVars>
      </dgm:prSet>
      <dgm:spPr/>
    </dgm:pt>
    <dgm:pt modelId="{1B54F746-13D3-4A69-B687-04EDC9EC7EEA}" type="pres">
      <dgm:prSet presAssocID="{9E1712BA-FA5A-480B-A808-AC06E26FA964}" presName="hierChild2" presStyleCnt="0"/>
      <dgm:spPr/>
    </dgm:pt>
    <dgm:pt modelId="{9C2DF977-F9EE-467E-A5DF-950E42E1D604}" type="pres">
      <dgm:prSet presAssocID="{BA4C27E4-0B3A-4074-89D9-B0FE10672735}" presName="hierRoot1" presStyleCnt="0"/>
      <dgm:spPr/>
    </dgm:pt>
    <dgm:pt modelId="{B18C42FD-14AD-429D-8BBD-978F9891DAE7}" type="pres">
      <dgm:prSet presAssocID="{BA4C27E4-0B3A-4074-89D9-B0FE10672735}" presName="composite" presStyleCnt="0"/>
      <dgm:spPr/>
    </dgm:pt>
    <dgm:pt modelId="{DF561182-9466-4B20-A321-351030273C04}" type="pres">
      <dgm:prSet presAssocID="{BA4C27E4-0B3A-4074-89D9-B0FE10672735}" presName="background" presStyleLbl="node0" presStyleIdx="1" presStyleCnt="3"/>
      <dgm:spPr>
        <a:solidFill>
          <a:srgbClr val="998546"/>
        </a:solidFill>
      </dgm:spPr>
    </dgm:pt>
    <dgm:pt modelId="{318C93B4-D69E-4D9F-811C-42074A03FBEC}" type="pres">
      <dgm:prSet presAssocID="{BA4C27E4-0B3A-4074-89D9-B0FE10672735}" presName="text" presStyleLbl="fgAcc0" presStyleIdx="1" presStyleCnt="3">
        <dgm:presLayoutVars>
          <dgm:chPref val="3"/>
        </dgm:presLayoutVars>
      </dgm:prSet>
      <dgm:spPr/>
    </dgm:pt>
    <dgm:pt modelId="{19680140-5009-45DF-9040-30838DC724F2}" type="pres">
      <dgm:prSet presAssocID="{BA4C27E4-0B3A-4074-89D9-B0FE10672735}" presName="hierChild2" presStyleCnt="0"/>
      <dgm:spPr/>
    </dgm:pt>
    <dgm:pt modelId="{AA4A7784-6322-46CB-AC67-254C405D55D0}" type="pres">
      <dgm:prSet presAssocID="{CC67E624-E4AF-4303-BC9F-7E3C6615BB60}" presName="hierRoot1" presStyleCnt="0"/>
      <dgm:spPr/>
    </dgm:pt>
    <dgm:pt modelId="{CEEDD145-F2EF-472E-B068-32341AA6F065}" type="pres">
      <dgm:prSet presAssocID="{CC67E624-E4AF-4303-BC9F-7E3C6615BB60}" presName="composite" presStyleCnt="0"/>
      <dgm:spPr/>
    </dgm:pt>
    <dgm:pt modelId="{11B6A352-F322-4F09-B544-07F372CA1794}" type="pres">
      <dgm:prSet presAssocID="{CC67E624-E4AF-4303-BC9F-7E3C6615BB60}" presName="background" presStyleLbl="node0" presStyleIdx="2" presStyleCnt="3"/>
      <dgm:spPr>
        <a:solidFill>
          <a:srgbClr val="998546"/>
        </a:solidFill>
      </dgm:spPr>
    </dgm:pt>
    <dgm:pt modelId="{51AC5819-EA00-492A-A63C-D4B81C8A0511}" type="pres">
      <dgm:prSet presAssocID="{CC67E624-E4AF-4303-BC9F-7E3C6615BB60}" presName="text" presStyleLbl="fgAcc0" presStyleIdx="2" presStyleCnt="3">
        <dgm:presLayoutVars>
          <dgm:chPref val="3"/>
        </dgm:presLayoutVars>
      </dgm:prSet>
      <dgm:spPr/>
    </dgm:pt>
    <dgm:pt modelId="{69F1704A-1741-4B81-8B29-6D19535E12F9}" type="pres">
      <dgm:prSet presAssocID="{CC67E624-E4AF-4303-BC9F-7E3C6615BB60}" presName="hierChild2" presStyleCnt="0"/>
      <dgm:spPr/>
    </dgm:pt>
  </dgm:ptLst>
  <dgm:cxnLst>
    <dgm:cxn modelId="{770B4B5F-9726-49D8-9120-BCC043D60AB3}" type="presOf" srcId="{BA4C27E4-0B3A-4074-89D9-B0FE10672735}" destId="{318C93B4-D69E-4D9F-811C-42074A03FBEC}" srcOrd="0" destOrd="0" presId="urn:microsoft.com/office/officeart/2005/8/layout/hierarchy1"/>
    <dgm:cxn modelId="{8567DB5F-FD6C-418F-A7E6-4B9ACAF33C9B}" type="presOf" srcId="{9E1712BA-FA5A-480B-A808-AC06E26FA964}" destId="{1055C80E-695F-4327-BDBD-BF45A58AF701}" srcOrd="0" destOrd="0" presId="urn:microsoft.com/office/officeart/2005/8/layout/hierarchy1"/>
    <dgm:cxn modelId="{6C6785AB-78D4-4FD1-AB95-F2C0196B098B}" srcId="{586BC068-4137-4734-8C0E-4E06CA5EAD56}" destId="{BA4C27E4-0B3A-4074-89D9-B0FE10672735}" srcOrd="1" destOrd="0" parTransId="{B4F8F123-F579-4F93-BC38-1A0C45599D68}" sibTransId="{09F3624E-6100-4247-80B4-AF60D4AD7BE6}"/>
    <dgm:cxn modelId="{9350ACB5-2D22-49EE-A07D-600581A0F5B1}" type="presOf" srcId="{CC67E624-E4AF-4303-BC9F-7E3C6615BB60}" destId="{51AC5819-EA00-492A-A63C-D4B81C8A0511}" srcOrd="0" destOrd="0" presId="urn:microsoft.com/office/officeart/2005/8/layout/hierarchy1"/>
    <dgm:cxn modelId="{13E05ECA-E468-403C-9C26-02A81D869359}" srcId="{586BC068-4137-4734-8C0E-4E06CA5EAD56}" destId="{CC67E624-E4AF-4303-BC9F-7E3C6615BB60}" srcOrd="2" destOrd="0" parTransId="{E451045F-57ED-4AFF-B5F6-1655B1C4DC72}" sibTransId="{0DB85884-3D1F-434E-9748-F734AB0EF23E}"/>
    <dgm:cxn modelId="{B9D80BDB-2BA6-425C-A277-24DA65878238}" srcId="{586BC068-4137-4734-8C0E-4E06CA5EAD56}" destId="{9E1712BA-FA5A-480B-A808-AC06E26FA964}" srcOrd="0" destOrd="0" parTransId="{7F477189-12E7-48C7-BCA6-6F0A523A0D78}" sibTransId="{CC231AC4-4D6E-4E7D-99DF-25E8188104B3}"/>
    <dgm:cxn modelId="{811A59FF-4EC7-415F-ABBF-345AE11AFE5C}" type="presOf" srcId="{586BC068-4137-4734-8C0E-4E06CA5EAD56}" destId="{99759B06-B617-404E-8730-089574A6D063}" srcOrd="0" destOrd="0" presId="urn:microsoft.com/office/officeart/2005/8/layout/hierarchy1"/>
    <dgm:cxn modelId="{CB8A55FD-495F-4516-BA21-8AAC158AB505}" type="presParOf" srcId="{99759B06-B617-404E-8730-089574A6D063}" destId="{A0FB14F8-EDC8-4ECC-9BAF-2CBC1B218853}" srcOrd="0" destOrd="0" presId="urn:microsoft.com/office/officeart/2005/8/layout/hierarchy1"/>
    <dgm:cxn modelId="{02AB1241-1DA1-4979-95EA-ACE3A2F22213}" type="presParOf" srcId="{A0FB14F8-EDC8-4ECC-9BAF-2CBC1B218853}" destId="{FBA6657C-648A-4E36-A33A-4A2788B8022B}" srcOrd="0" destOrd="0" presId="urn:microsoft.com/office/officeart/2005/8/layout/hierarchy1"/>
    <dgm:cxn modelId="{09D83DEC-053F-4022-A48D-F8936D2CC82D}" type="presParOf" srcId="{FBA6657C-648A-4E36-A33A-4A2788B8022B}" destId="{8C661FD8-537A-4454-A88A-60AF83D77D53}" srcOrd="0" destOrd="0" presId="urn:microsoft.com/office/officeart/2005/8/layout/hierarchy1"/>
    <dgm:cxn modelId="{0D2A3EC5-BCF1-43E0-8452-410DD929369E}" type="presParOf" srcId="{FBA6657C-648A-4E36-A33A-4A2788B8022B}" destId="{1055C80E-695F-4327-BDBD-BF45A58AF701}" srcOrd="1" destOrd="0" presId="urn:microsoft.com/office/officeart/2005/8/layout/hierarchy1"/>
    <dgm:cxn modelId="{53F0CF31-642A-4A6A-A7AD-AC381718D0BC}" type="presParOf" srcId="{A0FB14F8-EDC8-4ECC-9BAF-2CBC1B218853}" destId="{1B54F746-13D3-4A69-B687-04EDC9EC7EEA}" srcOrd="1" destOrd="0" presId="urn:microsoft.com/office/officeart/2005/8/layout/hierarchy1"/>
    <dgm:cxn modelId="{E3839452-6642-4795-8987-24E199EF6A49}" type="presParOf" srcId="{99759B06-B617-404E-8730-089574A6D063}" destId="{9C2DF977-F9EE-467E-A5DF-950E42E1D604}" srcOrd="1" destOrd="0" presId="urn:microsoft.com/office/officeart/2005/8/layout/hierarchy1"/>
    <dgm:cxn modelId="{CAD7B08A-D33E-4443-B1AE-EEE4885140F3}" type="presParOf" srcId="{9C2DF977-F9EE-467E-A5DF-950E42E1D604}" destId="{B18C42FD-14AD-429D-8BBD-978F9891DAE7}" srcOrd="0" destOrd="0" presId="urn:microsoft.com/office/officeart/2005/8/layout/hierarchy1"/>
    <dgm:cxn modelId="{BC69251B-4F58-4828-98BC-546F46130DA8}" type="presParOf" srcId="{B18C42FD-14AD-429D-8BBD-978F9891DAE7}" destId="{DF561182-9466-4B20-A321-351030273C04}" srcOrd="0" destOrd="0" presId="urn:microsoft.com/office/officeart/2005/8/layout/hierarchy1"/>
    <dgm:cxn modelId="{6C325E6F-6287-45D1-A50B-132D3F7D8386}" type="presParOf" srcId="{B18C42FD-14AD-429D-8BBD-978F9891DAE7}" destId="{318C93B4-D69E-4D9F-811C-42074A03FBEC}" srcOrd="1" destOrd="0" presId="urn:microsoft.com/office/officeart/2005/8/layout/hierarchy1"/>
    <dgm:cxn modelId="{43B0653F-757F-46AA-BA10-08D3D6CB4C88}" type="presParOf" srcId="{9C2DF977-F9EE-467E-A5DF-950E42E1D604}" destId="{19680140-5009-45DF-9040-30838DC724F2}" srcOrd="1" destOrd="0" presId="urn:microsoft.com/office/officeart/2005/8/layout/hierarchy1"/>
    <dgm:cxn modelId="{145F86D3-FBE9-4963-A7AF-9CD8E00FF684}" type="presParOf" srcId="{99759B06-B617-404E-8730-089574A6D063}" destId="{AA4A7784-6322-46CB-AC67-254C405D55D0}" srcOrd="2" destOrd="0" presId="urn:microsoft.com/office/officeart/2005/8/layout/hierarchy1"/>
    <dgm:cxn modelId="{87294303-5D9A-47AA-812F-B3F79D5A5240}" type="presParOf" srcId="{AA4A7784-6322-46CB-AC67-254C405D55D0}" destId="{CEEDD145-F2EF-472E-B068-32341AA6F065}" srcOrd="0" destOrd="0" presId="urn:microsoft.com/office/officeart/2005/8/layout/hierarchy1"/>
    <dgm:cxn modelId="{CA4C7B1F-604B-43C3-A5B4-445DD9CA8CC7}" type="presParOf" srcId="{CEEDD145-F2EF-472E-B068-32341AA6F065}" destId="{11B6A352-F322-4F09-B544-07F372CA1794}" srcOrd="0" destOrd="0" presId="urn:microsoft.com/office/officeart/2005/8/layout/hierarchy1"/>
    <dgm:cxn modelId="{32D7B59B-3D5C-4C99-887F-064B63E43DA0}" type="presParOf" srcId="{CEEDD145-F2EF-472E-B068-32341AA6F065}" destId="{51AC5819-EA00-492A-A63C-D4B81C8A0511}" srcOrd="1" destOrd="0" presId="urn:microsoft.com/office/officeart/2005/8/layout/hierarchy1"/>
    <dgm:cxn modelId="{08B983F6-2F3B-49D9-896E-6DA51D53D2B8}" type="presParOf" srcId="{AA4A7784-6322-46CB-AC67-254C405D55D0}" destId="{69F1704A-1741-4B81-8B29-6D19535E12F9}"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D585B-CCA9-48F0-A2C8-7AA379991435}">
      <dsp:nvSpPr>
        <dsp:cNvPr id="0" name=""/>
        <dsp:cNvSpPr/>
      </dsp:nvSpPr>
      <dsp:spPr>
        <a:xfrm>
          <a:off x="4212914" y="1164"/>
          <a:ext cx="2089770" cy="2089770"/>
        </a:xfrm>
        <a:prstGeom prst="downArrow">
          <a:avLst>
            <a:gd name="adj1" fmla="val 50000"/>
            <a:gd name="adj2" fmla="val 35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Enables staff to develop in areas that most interest them</a:t>
          </a:r>
          <a:endParaRPr lang="en-US" sz="1300" kern="1200" dirty="0"/>
        </a:p>
      </dsp:txBody>
      <dsp:txXfrm>
        <a:off x="4735357" y="1164"/>
        <a:ext cx="1044885" cy="1724060"/>
      </dsp:txXfrm>
    </dsp:sp>
    <dsp:sp modelId="{ED05D6B6-BAC4-4F4F-ACF7-DBD61AF98543}">
      <dsp:nvSpPr>
        <dsp:cNvPr id="0" name=""/>
        <dsp:cNvSpPr/>
      </dsp:nvSpPr>
      <dsp:spPr>
        <a:xfrm rot="3600000">
          <a:off x="6123080" y="1103998"/>
          <a:ext cx="2089770" cy="2089770"/>
        </a:xfrm>
        <a:prstGeom prst="downArrow">
          <a:avLst>
            <a:gd name="adj1" fmla="val 50000"/>
            <a:gd name="adj2" fmla="val 35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Supports school priorities</a:t>
          </a:r>
          <a:endParaRPr lang="en-US" sz="1300" kern="1200" dirty="0"/>
        </a:p>
      </dsp:txBody>
      <dsp:txXfrm rot="-5400000">
        <a:off x="6464293" y="1535013"/>
        <a:ext cx="1724060" cy="1044885"/>
      </dsp:txXfrm>
    </dsp:sp>
    <dsp:sp modelId="{26F2A417-675D-4AB8-B446-A42E6FCDBB59}">
      <dsp:nvSpPr>
        <dsp:cNvPr id="0" name=""/>
        <dsp:cNvSpPr/>
      </dsp:nvSpPr>
      <dsp:spPr>
        <a:xfrm rot="7200000">
          <a:off x="6123080" y="3309668"/>
          <a:ext cx="2089770" cy="2089770"/>
        </a:xfrm>
        <a:prstGeom prst="downArrow">
          <a:avLst>
            <a:gd name="adj1" fmla="val 50000"/>
            <a:gd name="adj2" fmla="val 35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Gives staff flexibility to work their CPD around their individual schedules</a:t>
          </a:r>
          <a:endParaRPr lang="en-US" sz="1300" kern="1200" dirty="0"/>
        </a:p>
      </dsp:txBody>
      <dsp:txXfrm rot="-5400000">
        <a:off x="6464292" y="3923538"/>
        <a:ext cx="1724060" cy="1044885"/>
      </dsp:txXfrm>
    </dsp:sp>
    <dsp:sp modelId="{9A20660B-E12B-4857-B13C-33028E2CFB12}">
      <dsp:nvSpPr>
        <dsp:cNvPr id="0" name=""/>
        <dsp:cNvSpPr/>
      </dsp:nvSpPr>
      <dsp:spPr>
        <a:xfrm rot="10800000">
          <a:off x="4212914" y="4412502"/>
          <a:ext cx="2089770" cy="2089770"/>
        </a:xfrm>
        <a:prstGeom prst="downArrow">
          <a:avLst>
            <a:gd name="adj1" fmla="val 50000"/>
            <a:gd name="adj2" fmla="val 35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Enables staff to choose methods that inspire and motivate them</a:t>
          </a:r>
          <a:endParaRPr lang="en-US" sz="1300" kern="1200" dirty="0"/>
        </a:p>
      </dsp:txBody>
      <dsp:txXfrm rot="10800000">
        <a:off x="4735356" y="4778212"/>
        <a:ext cx="1044885" cy="1724060"/>
      </dsp:txXfrm>
    </dsp:sp>
    <dsp:sp modelId="{968E714B-8DC7-4BB0-A5E0-FEF31A2816D3}">
      <dsp:nvSpPr>
        <dsp:cNvPr id="0" name=""/>
        <dsp:cNvSpPr/>
      </dsp:nvSpPr>
      <dsp:spPr>
        <a:xfrm rot="14400000">
          <a:off x="2302749" y="3309668"/>
          <a:ext cx="2089770" cy="2089770"/>
        </a:xfrm>
        <a:prstGeom prst="downArrow">
          <a:avLst>
            <a:gd name="adj1" fmla="val 50000"/>
            <a:gd name="adj2" fmla="val 35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Challenges staff to continue their learning and development</a:t>
          </a:r>
          <a:endParaRPr lang="en-US" sz="1300" kern="1200" dirty="0"/>
        </a:p>
      </dsp:txBody>
      <dsp:txXfrm rot="5400000">
        <a:off x="2327247" y="3923537"/>
        <a:ext cx="1724060" cy="1044885"/>
      </dsp:txXfrm>
    </dsp:sp>
    <dsp:sp modelId="{CA5B1A7A-2F4D-4B67-A499-6BA8AFD0A5AE}">
      <dsp:nvSpPr>
        <dsp:cNvPr id="0" name=""/>
        <dsp:cNvSpPr/>
      </dsp:nvSpPr>
      <dsp:spPr>
        <a:xfrm rot="18000000">
          <a:off x="2302749" y="1103998"/>
          <a:ext cx="2089770" cy="2089770"/>
        </a:xfrm>
        <a:prstGeom prst="downArrow">
          <a:avLst>
            <a:gd name="adj1" fmla="val 50000"/>
            <a:gd name="adj2" fmla="val 35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Rewards staff for their efforts</a:t>
          </a:r>
          <a:endParaRPr lang="en-US" sz="1300" kern="1200" dirty="0"/>
        </a:p>
      </dsp:txBody>
      <dsp:txXfrm rot="5400000">
        <a:off x="2327248" y="1535012"/>
        <a:ext cx="1724060" cy="1044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61FD8-537A-4454-A88A-60AF83D77D53}">
      <dsp:nvSpPr>
        <dsp:cNvPr id="0" name=""/>
        <dsp:cNvSpPr/>
      </dsp:nvSpPr>
      <dsp:spPr>
        <a:xfrm>
          <a:off x="823000" y="1039"/>
          <a:ext cx="2306035" cy="1464332"/>
        </a:xfrm>
        <a:prstGeom prst="roundRect">
          <a:avLst>
            <a:gd name="adj" fmla="val 10000"/>
          </a:avLst>
        </a:prstGeom>
        <a:solidFill>
          <a:srgbClr val="9985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55C80E-695F-4327-BDBD-BF45A58AF701}">
      <dsp:nvSpPr>
        <dsp:cNvPr id="0" name=""/>
        <dsp:cNvSpPr/>
      </dsp:nvSpPr>
      <dsp:spPr>
        <a:xfrm>
          <a:off x="1079226" y="244454"/>
          <a:ext cx="2306035" cy="1464332"/>
        </a:xfrm>
        <a:prstGeom prst="roundRect">
          <a:avLst>
            <a:gd name="adj" fmla="val 10000"/>
          </a:avLst>
        </a:prstGeom>
        <a:solidFill>
          <a:schemeClr val="lt1">
            <a:alpha val="90000"/>
            <a:hueOff val="0"/>
            <a:satOff val="0"/>
            <a:lumOff val="0"/>
            <a:alphaOff val="0"/>
          </a:schemeClr>
        </a:solidFill>
        <a:ln w="12700" cap="flat" cmpd="sng" algn="ctr">
          <a:solidFill>
            <a:srgbClr val="675A2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2"/>
              </a:solidFill>
            </a:rPr>
            <a:t>Our digital strategy is unique and we want to ensure our staff are up to speed with digital technologies, and how to maximise their effectiveness to support learning.  </a:t>
          </a:r>
          <a:endParaRPr lang="en-US" sz="1100" kern="1200" dirty="0">
            <a:solidFill>
              <a:schemeClr val="tx2"/>
            </a:solidFill>
          </a:endParaRPr>
        </a:p>
      </dsp:txBody>
      <dsp:txXfrm>
        <a:off x="1122115" y="287343"/>
        <a:ext cx="2220257" cy="1378554"/>
      </dsp:txXfrm>
    </dsp:sp>
    <dsp:sp modelId="{DF561182-9466-4B20-A321-351030273C04}">
      <dsp:nvSpPr>
        <dsp:cNvPr id="0" name=""/>
        <dsp:cNvSpPr/>
      </dsp:nvSpPr>
      <dsp:spPr>
        <a:xfrm>
          <a:off x="3641488" y="1039"/>
          <a:ext cx="2306035" cy="1464332"/>
        </a:xfrm>
        <a:prstGeom prst="roundRect">
          <a:avLst>
            <a:gd name="adj" fmla="val 10000"/>
          </a:avLst>
        </a:prstGeom>
        <a:solidFill>
          <a:srgbClr val="9985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8C93B4-D69E-4D9F-811C-42074A03FBEC}">
      <dsp:nvSpPr>
        <dsp:cNvPr id="0" name=""/>
        <dsp:cNvSpPr/>
      </dsp:nvSpPr>
      <dsp:spPr>
        <a:xfrm>
          <a:off x="3897714" y="244454"/>
          <a:ext cx="2306035" cy="1464332"/>
        </a:xfrm>
        <a:prstGeom prst="roundRect">
          <a:avLst>
            <a:gd name="adj" fmla="val 10000"/>
          </a:avLst>
        </a:prstGeom>
        <a:solidFill>
          <a:schemeClr val="lt1">
            <a:alpha val="90000"/>
            <a:hueOff val="0"/>
            <a:satOff val="0"/>
            <a:lumOff val="0"/>
            <a:alphaOff val="0"/>
          </a:schemeClr>
        </a:solidFill>
        <a:ln w="12700" cap="flat" cmpd="sng" algn="ctr">
          <a:solidFill>
            <a:srgbClr val="675A2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2"/>
              </a:solidFill>
            </a:rPr>
            <a:t>Microsoft learn have a wide range of courses to educate you on how to use a variety of platforms we come across daily.  These platforms can support teaching and learning and it is important that all staff are up to date on how to use these effectively.</a:t>
          </a:r>
          <a:endParaRPr lang="en-US" sz="1100" kern="1200" dirty="0">
            <a:solidFill>
              <a:schemeClr val="tx2"/>
            </a:solidFill>
          </a:endParaRPr>
        </a:p>
      </dsp:txBody>
      <dsp:txXfrm>
        <a:off x="3940603" y="287343"/>
        <a:ext cx="2220257" cy="1378554"/>
      </dsp:txXfrm>
    </dsp:sp>
    <dsp:sp modelId="{11B6A352-F322-4F09-B544-07F372CA1794}">
      <dsp:nvSpPr>
        <dsp:cNvPr id="0" name=""/>
        <dsp:cNvSpPr/>
      </dsp:nvSpPr>
      <dsp:spPr>
        <a:xfrm>
          <a:off x="6459976" y="1039"/>
          <a:ext cx="2306035" cy="1464332"/>
        </a:xfrm>
        <a:prstGeom prst="roundRect">
          <a:avLst>
            <a:gd name="adj" fmla="val 10000"/>
          </a:avLst>
        </a:prstGeom>
        <a:solidFill>
          <a:srgbClr val="9985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AC5819-EA00-492A-A63C-D4B81C8A0511}">
      <dsp:nvSpPr>
        <dsp:cNvPr id="0" name=""/>
        <dsp:cNvSpPr/>
      </dsp:nvSpPr>
      <dsp:spPr>
        <a:xfrm>
          <a:off x="6716202" y="244454"/>
          <a:ext cx="2306035" cy="1464332"/>
        </a:xfrm>
        <a:prstGeom prst="roundRect">
          <a:avLst>
            <a:gd name="adj" fmla="val 10000"/>
          </a:avLst>
        </a:prstGeom>
        <a:solidFill>
          <a:schemeClr val="lt1">
            <a:alpha val="90000"/>
            <a:hueOff val="0"/>
            <a:satOff val="0"/>
            <a:lumOff val="0"/>
            <a:alphaOff val="0"/>
          </a:schemeClr>
        </a:solidFill>
        <a:ln w="12700" cap="flat" cmpd="sng" algn="ctr">
          <a:solidFill>
            <a:srgbClr val="675A2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2"/>
              </a:solidFill>
            </a:rPr>
            <a:t>We have two options, and need you to select one of the two options to contribute towards your credits.</a:t>
          </a:r>
          <a:endParaRPr lang="en-US" sz="1100" kern="1200" dirty="0">
            <a:solidFill>
              <a:schemeClr val="tx2"/>
            </a:solidFill>
          </a:endParaRPr>
        </a:p>
      </dsp:txBody>
      <dsp:txXfrm>
        <a:off x="6759091" y="287343"/>
        <a:ext cx="2220257" cy="1378554"/>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5DCEEE8-531E-42A1-8691-7CBD1AED9E18}" type="datetimeFigureOut">
              <a:rPr lang="en-GB" smtClean="0"/>
              <a:t>18/03/2024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ECB200F-C4C3-4980-AE45-2C1F89D75452}" type="slidenum">
              <a:rPr lang="en-GB" smtClean="0"/>
              <a:t>‹#›</a:t>
            </a:fld>
            <a:endParaRPr lang="en-GB"/>
          </a:p>
        </p:txBody>
      </p:sp>
    </p:spTree>
    <p:extLst>
      <p:ext uri="{BB962C8B-B14F-4D97-AF65-F5344CB8AC3E}">
        <p14:creationId xmlns:p14="http://schemas.microsoft.com/office/powerpoint/2010/main" val="679310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CB200F-C4C3-4980-AE45-2C1F89D75452}" type="slidenum">
              <a:rPr lang="en-GB" smtClean="0"/>
              <a:t>12</a:t>
            </a:fld>
            <a:endParaRPr lang="en-GB"/>
          </a:p>
        </p:txBody>
      </p:sp>
    </p:spTree>
    <p:extLst>
      <p:ext uri="{BB962C8B-B14F-4D97-AF65-F5344CB8AC3E}">
        <p14:creationId xmlns:p14="http://schemas.microsoft.com/office/powerpoint/2010/main" val="2644086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304EB-8BA0-DF53-7189-1290D9A16B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366811-47EB-F610-E787-9D527F00EA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9CB865-8369-98CE-5716-73EB653ABA4D}"/>
              </a:ext>
            </a:extLst>
          </p:cNvPr>
          <p:cNvSpPr>
            <a:spLocks noGrp="1"/>
          </p:cNvSpPr>
          <p:nvPr>
            <p:ph type="dt" sz="half" idx="10"/>
          </p:nvPr>
        </p:nvSpPr>
        <p:spPr/>
        <p:txBody>
          <a:bodyPr/>
          <a:lstStyle/>
          <a:p>
            <a:fld id="{F4620FA7-D751-415A-9C5F-0AD948FA856D}" type="datetimeFigureOut">
              <a:rPr lang="en-GB" smtClean="0"/>
              <a:t>18/03/2024</a:t>
            </a:fld>
            <a:endParaRPr lang="en-GB" dirty="0"/>
          </a:p>
        </p:txBody>
      </p:sp>
      <p:sp>
        <p:nvSpPr>
          <p:cNvPr id="5" name="Footer Placeholder 4">
            <a:extLst>
              <a:ext uri="{FF2B5EF4-FFF2-40B4-BE49-F238E27FC236}">
                <a16:creationId xmlns:a16="http://schemas.microsoft.com/office/drawing/2014/main" id="{D7ACF086-0BC7-8FCD-018B-3229274FA8B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2784E3D-182A-FC43-C83D-95A6FED5E2F4}"/>
              </a:ext>
            </a:extLst>
          </p:cNvPr>
          <p:cNvSpPr>
            <a:spLocks noGrp="1"/>
          </p:cNvSpPr>
          <p:nvPr>
            <p:ph type="sldNum" sz="quarter" idx="12"/>
          </p:nvPr>
        </p:nvSpPr>
        <p:spPr/>
        <p:txBody>
          <a:bodyPr/>
          <a:lstStyle/>
          <a:p>
            <a:fld id="{B4EFAE5B-8746-4850-8ED8-0BA39D0E1C34}" type="slidenum">
              <a:rPr lang="en-GB" smtClean="0"/>
              <a:t>‹#›</a:t>
            </a:fld>
            <a:endParaRPr lang="en-GB" dirty="0"/>
          </a:p>
        </p:txBody>
      </p:sp>
    </p:spTree>
    <p:extLst>
      <p:ext uri="{BB962C8B-B14F-4D97-AF65-F5344CB8AC3E}">
        <p14:creationId xmlns:p14="http://schemas.microsoft.com/office/powerpoint/2010/main" val="404417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172D1-7095-25DC-3C49-9FCB1DDD74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7D51D9-425E-E658-AFFB-251137E6B8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73479A-A8E6-49CD-2143-35CA0AC1DE80}"/>
              </a:ext>
            </a:extLst>
          </p:cNvPr>
          <p:cNvSpPr>
            <a:spLocks noGrp="1"/>
          </p:cNvSpPr>
          <p:nvPr>
            <p:ph type="dt" sz="half" idx="10"/>
          </p:nvPr>
        </p:nvSpPr>
        <p:spPr/>
        <p:txBody>
          <a:bodyPr/>
          <a:lstStyle/>
          <a:p>
            <a:fld id="{F4620FA7-D751-415A-9C5F-0AD948FA856D}" type="datetimeFigureOut">
              <a:rPr lang="en-GB" smtClean="0"/>
              <a:t>18/03/2024</a:t>
            </a:fld>
            <a:endParaRPr lang="en-GB" dirty="0"/>
          </a:p>
        </p:txBody>
      </p:sp>
      <p:sp>
        <p:nvSpPr>
          <p:cNvPr id="5" name="Footer Placeholder 4">
            <a:extLst>
              <a:ext uri="{FF2B5EF4-FFF2-40B4-BE49-F238E27FC236}">
                <a16:creationId xmlns:a16="http://schemas.microsoft.com/office/drawing/2014/main" id="{B2B27AC8-0C3C-1E01-C6EE-14D352A4103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512CCCC-95D6-F57D-8530-9A2BEBCB9175}"/>
              </a:ext>
            </a:extLst>
          </p:cNvPr>
          <p:cNvSpPr>
            <a:spLocks noGrp="1"/>
          </p:cNvSpPr>
          <p:nvPr>
            <p:ph type="sldNum" sz="quarter" idx="12"/>
          </p:nvPr>
        </p:nvSpPr>
        <p:spPr/>
        <p:txBody>
          <a:bodyPr/>
          <a:lstStyle/>
          <a:p>
            <a:fld id="{B4EFAE5B-8746-4850-8ED8-0BA39D0E1C34}" type="slidenum">
              <a:rPr lang="en-GB" smtClean="0"/>
              <a:t>‹#›</a:t>
            </a:fld>
            <a:endParaRPr lang="en-GB" dirty="0"/>
          </a:p>
        </p:txBody>
      </p:sp>
    </p:spTree>
    <p:extLst>
      <p:ext uri="{BB962C8B-B14F-4D97-AF65-F5344CB8AC3E}">
        <p14:creationId xmlns:p14="http://schemas.microsoft.com/office/powerpoint/2010/main" val="128780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6041E6-7E38-2FC6-A1D5-161AFA20E1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3F18CA-7674-EDE7-C5C6-CE055144CB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BCD450-40CE-37AD-E837-F0BA3D5C2C58}"/>
              </a:ext>
            </a:extLst>
          </p:cNvPr>
          <p:cNvSpPr>
            <a:spLocks noGrp="1"/>
          </p:cNvSpPr>
          <p:nvPr>
            <p:ph type="dt" sz="half" idx="10"/>
          </p:nvPr>
        </p:nvSpPr>
        <p:spPr/>
        <p:txBody>
          <a:bodyPr/>
          <a:lstStyle/>
          <a:p>
            <a:fld id="{F4620FA7-D751-415A-9C5F-0AD948FA856D}" type="datetimeFigureOut">
              <a:rPr lang="en-GB" smtClean="0"/>
              <a:t>18/03/2024</a:t>
            </a:fld>
            <a:endParaRPr lang="en-GB" dirty="0"/>
          </a:p>
        </p:txBody>
      </p:sp>
      <p:sp>
        <p:nvSpPr>
          <p:cNvPr id="5" name="Footer Placeholder 4">
            <a:extLst>
              <a:ext uri="{FF2B5EF4-FFF2-40B4-BE49-F238E27FC236}">
                <a16:creationId xmlns:a16="http://schemas.microsoft.com/office/drawing/2014/main" id="{D2235EE1-2333-BAFF-68C8-9099A1D68D2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EE2F8F9-8F33-7A5D-BAD6-10CC3EF47190}"/>
              </a:ext>
            </a:extLst>
          </p:cNvPr>
          <p:cNvSpPr>
            <a:spLocks noGrp="1"/>
          </p:cNvSpPr>
          <p:nvPr>
            <p:ph type="sldNum" sz="quarter" idx="12"/>
          </p:nvPr>
        </p:nvSpPr>
        <p:spPr/>
        <p:txBody>
          <a:bodyPr/>
          <a:lstStyle/>
          <a:p>
            <a:fld id="{B4EFAE5B-8746-4850-8ED8-0BA39D0E1C34}" type="slidenum">
              <a:rPr lang="en-GB" smtClean="0"/>
              <a:t>‹#›</a:t>
            </a:fld>
            <a:endParaRPr lang="en-GB" dirty="0"/>
          </a:p>
        </p:txBody>
      </p:sp>
    </p:spTree>
    <p:extLst>
      <p:ext uri="{BB962C8B-B14F-4D97-AF65-F5344CB8AC3E}">
        <p14:creationId xmlns:p14="http://schemas.microsoft.com/office/powerpoint/2010/main" val="212267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F4E17-672E-31F0-2522-31A2A5D01F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EEAF31-281B-FD8E-ED97-E160539BA0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6D9CC5-593B-754C-7FA0-412ACE4581F3}"/>
              </a:ext>
            </a:extLst>
          </p:cNvPr>
          <p:cNvSpPr>
            <a:spLocks noGrp="1"/>
          </p:cNvSpPr>
          <p:nvPr>
            <p:ph type="dt" sz="half" idx="10"/>
          </p:nvPr>
        </p:nvSpPr>
        <p:spPr/>
        <p:txBody>
          <a:bodyPr/>
          <a:lstStyle/>
          <a:p>
            <a:fld id="{F4620FA7-D751-415A-9C5F-0AD948FA856D}" type="datetimeFigureOut">
              <a:rPr lang="en-GB" smtClean="0"/>
              <a:t>18/03/2024</a:t>
            </a:fld>
            <a:endParaRPr lang="en-GB" dirty="0"/>
          </a:p>
        </p:txBody>
      </p:sp>
      <p:sp>
        <p:nvSpPr>
          <p:cNvPr id="5" name="Footer Placeholder 4">
            <a:extLst>
              <a:ext uri="{FF2B5EF4-FFF2-40B4-BE49-F238E27FC236}">
                <a16:creationId xmlns:a16="http://schemas.microsoft.com/office/drawing/2014/main" id="{64E0FD86-9BA4-58CD-60E6-89DF09AE8CD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F9E8F59-64E1-E7F9-0E39-6B13E011106A}"/>
              </a:ext>
            </a:extLst>
          </p:cNvPr>
          <p:cNvSpPr>
            <a:spLocks noGrp="1"/>
          </p:cNvSpPr>
          <p:nvPr>
            <p:ph type="sldNum" sz="quarter" idx="12"/>
          </p:nvPr>
        </p:nvSpPr>
        <p:spPr/>
        <p:txBody>
          <a:bodyPr/>
          <a:lstStyle/>
          <a:p>
            <a:fld id="{B4EFAE5B-8746-4850-8ED8-0BA39D0E1C34}" type="slidenum">
              <a:rPr lang="en-GB" smtClean="0"/>
              <a:t>‹#›</a:t>
            </a:fld>
            <a:endParaRPr lang="en-GB" dirty="0"/>
          </a:p>
        </p:txBody>
      </p:sp>
    </p:spTree>
    <p:extLst>
      <p:ext uri="{BB962C8B-B14F-4D97-AF65-F5344CB8AC3E}">
        <p14:creationId xmlns:p14="http://schemas.microsoft.com/office/powerpoint/2010/main" val="2260644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4565-92B8-C337-B51F-1CFCAD635D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F9EB19-444C-F83B-0255-61DE37972C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D8C2F4-6CD7-8D05-1145-B643B031598B}"/>
              </a:ext>
            </a:extLst>
          </p:cNvPr>
          <p:cNvSpPr>
            <a:spLocks noGrp="1"/>
          </p:cNvSpPr>
          <p:nvPr>
            <p:ph type="dt" sz="half" idx="10"/>
          </p:nvPr>
        </p:nvSpPr>
        <p:spPr/>
        <p:txBody>
          <a:bodyPr/>
          <a:lstStyle/>
          <a:p>
            <a:fld id="{F4620FA7-D751-415A-9C5F-0AD948FA856D}" type="datetimeFigureOut">
              <a:rPr lang="en-GB" smtClean="0"/>
              <a:t>18/03/2024</a:t>
            </a:fld>
            <a:endParaRPr lang="en-GB" dirty="0"/>
          </a:p>
        </p:txBody>
      </p:sp>
      <p:sp>
        <p:nvSpPr>
          <p:cNvPr id="5" name="Footer Placeholder 4">
            <a:extLst>
              <a:ext uri="{FF2B5EF4-FFF2-40B4-BE49-F238E27FC236}">
                <a16:creationId xmlns:a16="http://schemas.microsoft.com/office/drawing/2014/main" id="{CB670102-5C67-E731-6BF4-35F1D1211BC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7E129B7-48DC-72CF-F417-7A6B480A2017}"/>
              </a:ext>
            </a:extLst>
          </p:cNvPr>
          <p:cNvSpPr>
            <a:spLocks noGrp="1"/>
          </p:cNvSpPr>
          <p:nvPr>
            <p:ph type="sldNum" sz="quarter" idx="12"/>
          </p:nvPr>
        </p:nvSpPr>
        <p:spPr/>
        <p:txBody>
          <a:bodyPr/>
          <a:lstStyle/>
          <a:p>
            <a:fld id="{B4EFAE5B-8746-4850-8ED8-0BA39D0E1C34}" type="slidenum">
              <a:rPr lang="en-GB" smtClean="0"/>
              <a:t>‹#›</a:t>
            </a:fld>
            <a:endParaRPr lang="en-GB" dirty="0"/>
          </a:p>
        </p:txBody>
      </p:sp>
    </p:spTree>
    <p:extLst>
      <p:ext uri="{BB962C8B-B14F-4D97-AF65-F5344CB8AC3E}">
        <p14:creationId xmlns:p14="http://schemas.microsoft.com/office/powerpoint/2010/main" val="3436021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D2A74-CC83-59EA-763B-115D45D129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9D7111-565D-1E4C-89A5-CE25721274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0760959-6E2A-053C-7C10-B212CB9CDB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FF77C7-8373-5FDD-E44C-6FA7CC499DE3}"/>
              </a:ext>
            </a:extLst>
          </p:cNvPr>
          <p:cNvSpPr>
            <a:spLocks noGrp="1"/>
          </p:cNvSpPr>
          <p:nvPr>
            <p:ph type="dt" sz="half" idx="10"/>
          </p:nvPr>
        </p:nvSpPr>
        <p:spPr/>
        <p:txBody>
          <a:bodyPr/>
          <a:lstStyle/>
          <a:p>
            <a:fld id="{F4620FA7-D751-415A-9C5F-0AD948FA856D}" type="datetimeFigureOut">
              <a:rPr lang="en-GB" smtClean="0"/>
              <a:t>18/03/2024</a:t>
            </a:fld>
            <a:endParaRPr lang="en-GB" dirty="0"/>
          </a:p>
        </p:txBody>
      </p:sp>
      <p:sp>
        <p:nvSpPr>
          <p:cNvPr id="6" name="Footer Placeholder 5">
            <a:extLst>
              <a:ext uri="{FF2B5EF4-FFF2-40B4-BE49-F238E27FC236}">
                <a16:creationId xmlns:a16="http://schemas.microsoft.com/office/drawing/2014/main" id="{2BB4C8B6-7782-DB67-706B-245818D6A89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DF4F968-418D-D85D-8C96-80AC22632471}"/>
              </a:ext>
            </a:extLst>
          </p:cNvPr>
          <p:cNvSpPr>
            <a:spLocks noGrp="1"/>
          </p:cNvSpPr>
          <p:nvPr>
            <p:ph type="sldNum" sz="quarter" idx="12"/>
          </p:nvPr>
        </p:nvSpPr>
        <p:spPr/>
        <p:txBody>
          <a:bodyPr/>
          <a:lstStyle/>
          <a:p>
            <a:fld id="{B4EFAE5B-8746-4850-8ED8-0BA39D0E1C34}" type="slidenum">
              <a:rPr lang="en-GB" smtClean="0"/>
              <a:t>‹#›</a:t>
            </a:fld>
            <a:endParaRPr lang="en-GB" dirty="0"/>
          </a:p>
        </p:txBody>
      </p:sp>
    </p:spTree>
    <p:extLst>
      <p:ext uri="{BB962C8B-B14F-4D97-AF65-F5344CB8AC3E}">
        <p14:creationId xmlns:p14="http://schemas.microsoft.com/office/powerpoint/2010/main" val="2838174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1EFC-E3D2-3103-D1CF-080A6930DD4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F815A0-2BD3-31CE-C336-627294D8CE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21A148-08B2-F273-DF71-149F673E32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A9A0FC-5A30-38D7-6BAC-4E63AFBB3F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5E5960-43C5-CDEF-0637-A8DDA03A3B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1A775B-B7EF-4077-8DDD-5CEA8AC57428}"/>
              </a:ext>
            </a:extLst>
          </p:cNvPr>
          <p:cNvSpPr>
            <a:spLocks noGrp="1"/>
          </p:cNvSpPr>
          <p:nvPr>
            <p:ph type="dt" sz="half" idx="10"/>
          </p:nvPr>
        </p:nvSpPr>
        <p:spPr/>
        <p:txBody>
          <a:bodyPr/>
          <a:lstStyle/>
          <a:p>
            <a:fld id="{F4620FA7-D751-415A-9C5F-0AD948FA856D}" type="datetimeFigureOut">
              <a:rPr lang="en-GB" smtClean="0"/>
              <a:t>18/03/2024</a:t>
            </a:fld>
            <a:endParaRPr lang="en-GB" dirty="0"/>
          </a:p>
        </p:txBody>
      </p:sp>
      <p:sp>
        <p:nvSpPr>
          <p:cNvPr id="8" name="Footer Placeholder 7">
            <a:extLst>
              <a:ext uri="{FF2B5EF4-FFF2-40B4-BE49-F238E27FC236}">
                <a16:creationId xmlns:a16="http://schemas.microsoft.com/office/drawing/2014/main" id="{2ACEF0F1-C5DF-15B9-CAB5-5C2ECBCADD8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33A4AB6-F73E-9BA2-9388-1BD81229D6D1}"/>
              </a:ext>
            </a:extLst>
          </p:cNvPr>
          <p:cNvSpPr>
            <a:spLocks noGrp="1"/>
          </p:cNvSpPr>
          <p:nvPr>
            <p:ph type="sldNum" sz="quarter" idx="12"/>
          </p:nvPr>
        </p:nvSpPr>
        <p:spPr/>
        <p:txBody>
          <a:bodyPr/>
          <a:lstStyle/>
          <a:p>
            <a:fld id="{B4EFAE5B-8746-4850-8ED8-0BA39D0E1C34}" type="slidenum">
              <a:rPr lang="en-GB" smtClean="0"/>
              <a:t>‹#›</a:t>
            </a:fld>
            <a:endParaRPr lang="en-GB" dirty="0"/>
          </a:p>
        </p:txBody>
      </p:sp>
    </p:spTree>
    <p:extLst>
      <p:ext uri="{BB962C8B-B14F-4D97-AF65-F5344CB8AC3E}">
        <p14:creationId xmlns:p14="http://schemas.microsoft.com/office/powerpoint/2010/main" val="299043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B6F9-44C3-67E1-AC3E-EEDC77FE661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EE3A3B5-3079-BF9D-2937-D012B4D40B95}"/>
              </a:ext>
            </a:extLst>
          </p:cNvPr>
          <p:cNvSpPr>
            <a:spLocks noGrp="1"/>
          </p:cNvSpPr>
          <p:nvPr>
            <p:ph type="dt" sz="half" idx="10"/>
          </p:nvPr>
        </p:nvSpPr>
        <p:spPr/>
        <p:txBody>
          <a:bodyPr/>
          <a:lstStyle/>
          <a:p>
            <a:fld id="{F4620FA7-D751-415A-9C5F-0AD948FA856D}" type="datetimeFigureOut">
              <a:rPr lang="en-GB" smtClean="0"/>
              <a:t>18/03/2024</a:t>
            </a:fld>
            <a:endParaRPr lang="en-GB" dirty="0"/>
          </a:p>
        </p:txBody>
      </p:sp>
      <p:sp>
        <p:nvSpPr>
          <p:cNvPr id="4" name="Footer Placeholder 3">
            <a:extLst>
              <a:ext uri="{FF2B5EF4-FFF2-40B4-BE49-F238E27FC236}">
                <a16:creationId xmlns:a16="http://schemas.microsoft.com/office/drawing/2014/main" id="{FB21F768-50D7-6A73-3970-27789FA039F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A5DAF2A-8C8B-8B1A-38B5-11CFD595CFCA}"/>
              </a:ext>
            </a:extLst>
          </p:cNvPr>
          <p:cNvSpPr>
            <a:spLocks noGrp="1"/>
          </p:cNvSpPr>
          <p:nvPr>
            <p:ph type="sldNum" sz="quarter" idx="12"/>
          </p:nvPr>
        </p:nvSpPr>
        <p:spPr/>
        <p:txBody>
          <a:bodyPr/>
          <a:lstStyle/>
          <a:p>
            <a:fld id="{B4EFAE5B-8746-4850-8ED8-0BA39D0E1C34}" type="slidenum">
              <a:rPr lang="en-GB" smtClean="0"/>
              <a:t>‹#›</a:t>
            </a:fld>
            <a:endParaRPr lang="en-GB" dirty="0"/>
          </a:p>
        </p:txBody>
      </p:sp>
    </p:spTree>
    <p:extLst>
      <p:ext uri="{BB962C8B-B14F-4D97-AF65-F5344CB8AC3E}">
        <p14:creationId xmlns:p14="http://schemas.microsoft.com/office/powerpoint/2010/main" val="3175164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A190BB-5A93-EE5F-0479-F5002AFDA1BD}"/>
              </a:ext>
            </a:extLst>
          </p:cNvPr>
          <p:cNvSpPr>
            <a:spLocks noGrp="1"/>
          </p:cNvSpPr>
          <p:nvPr>
            <p:ph type="dt" sz="half" idx="10"/>
          </p:nvPr>
        </p:nvSpPr>
        <p:spPr/>
        <p:txBody>
          <a:bodyPr/>
          <a:lstStyle/>
          <a:p>
            <a:fld id="{F4620FA7-D751-415A-9C5F-0AD948FA856D}" type="datetimeFigureOut">
              <a:rPr lang="en-GB" smtClean="0"/>
              <a:t>18/03/2024</a:t>
            </a:fld>
            <a:endParaRPr lang="en-GB" dirty="0"/>
          </a:p>
        </p:txBody>
      </p:sp>
      <p:sp>
        <p:nvSpPr>
          <p:cNvPr id="3" name="Footer Placeholder 2">
            <a:extLst>
              <a:ext uri="{FF2B5EF4-FFF2-40B4-BE49-F238E27FC236}">
                <a16:creationId xmlns:a16="http://schemas.microsoft.com/office/drawing/2014/main" id="{82EF366A-ED45-0A4B-84D2-54E103C7DE3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8DC6EE2-5B08-2A4C-F7C3-626AA169B395}"/>
              </a:ext>
            </a:extLst>
          </p:cNvPr>
          <p:cNvSpPr>
            <a:spLocks noGrp="1"/>
          </p:cNvSpPr>
          <p:nvPr>
            <p:ph type="sldNum" sz="quarter" idx="12"/>
          </p:nvPr>
        </p:nvSpPr>
        <p:spPr/>
        <p:txBody>
          <a:bodyPr/>
          <a:lstStyle/>
          <a:p>
            <a:fld id="{B4EFAE5B-8746-4850-8ED8-0BA39D0E1C34}" type="slidenum">
              <a:rPr lang="en-GB" smtClean="0"/>
              <a:t>‹#›</a:t>
            </a:fld>
            <a:endParaRPr lang="en-GB" dirty="0"/>
          </a:p>
        </p:txBody>
      </p:sp>
    </p:spTree>
    <p:extLst>
      <p:ext uri="{BB962C8B-B14F-4D97-AF65-F5344CB8AC3E}">
        <p14:creationId xmlns:p14="http://schemas.microsoft.com/office/powerpoint/2010/main" val="460723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020FB-8DDC-BED1-BF7C-C497ABFE0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E34532-03FF-6960-D3F0-E37963A4F1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4CE641-5D2F-37DE-008D-0272902B47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C77802-CF61-4D8B-B61A-6B263A7D17C1}"/>
              </a:ext>
            </a:extLst>
          </p:cNvPr>
          <p:cNvSpPr>
            <a:spLocks noGrp="1"/>
          </p:cNvSpPr>
          <p:nvPr>
            <p:ph type="dt" sz="half" idx="10"/>
          </p:nvPr>
        </p:nvSpPr>
        <p:spPr/>
        <p:txBody>
          <a:bodyPr/>
          <a:lstStyle/>
          <a:p>
            <a:fld id="{F4620FA7-D751-415A-9C5F-0AD948FA856D}" type="datetimeFigureOut">
              <a:rPr lang="en-GB" smtClean="0"/>
              <a:t>18/03/2024</a:t>
            </a:fld>
            <a:endParaRPr lang="en-GB" dirty="0"/>
          </a:p>
        </p:txBody>
      </p:sp>
      <p:sp>
        <p:nvSpPr>
          <p:cNvPr id="6" name="Footer Placeholder 5">
            <a:extLst>
              <a:ext uri="{FF2B5EF4-FFF2-40B4-BE49-F238E27FC236}">
                <a16:creationId xmlns:a16="http://schemas.microsoft.com/office/drawing/2014/main" id="{DDDDE96F-9B15-5FD8-87A2-33965DF00CD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8F66AB2-8AD8-95FA-6169-8CEA6DB75A58}"/>
              </a:ext>
            </a:extLst>
          </p:cNvPr>
          <p:cNvSpPr>
            <a:spLocks noGrp="1"/>
          </p:cNvSpPr>
          <p:nvPr>
            <p:ph type="sldNum" sz="quarter" idx="12"/>
          </p:nvPr>
        </p:nvSpPr>
        <p:spPr/>
        <p:txBody>
          <a:bodyPr/>
          <a:lstStyle/>
          <a:p>
            <a:fld id="{B4EFAE5B-8746-4850-8ED8-0BA39D0E1C34}" type="slidenum">
              <a:rPr lang="en-GB" smtClean="0"/>
              <a:t>‹#›</a:t>
            </a:fld>
            <a:endParaRPr lang="en-GB" dirty="0"/>
          </a:p>
        </p:txBody>
      </p:sp>
    </p:spTree>
    <p:extLst>
      <p:ext uri="{BB962C8B-B14F-4D97-AF65-F5344CB8AC3E}">
        <p14:creationId xmlns:p14="http://schemas.microsoft.com/office/powerpoint/2010/main" val="3699625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0728-5259-E512-7782-615CC62ABF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198A1E-4979-69A2-CDC3-530269C36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99ED0C3E-A259-4A87-9CE9-E16048501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ACC157-BF13-4061-A890-E270331D40DB}"/>
              </a:ext>
            </a:extLst>
          </p:cNvPr>
          <p:cNvSpPr>
            <a:spLocks noGrp="1"/>
          </p:cNvSpPr>
          <p:nvPr>
            <p:ph type="dt" sz="half" idx="10"/>
          </p:nvPr>
        </p:nvSpPr>
        <p:spPr/>
        <p:txBody>
          <a:bodyPr/>
          <a:lstStyle/>
          <a:p>
            <a:fld id="{F4620FA7-D751-415A-9C5F-0AD948FA856D}" type="datetimeFigureOut">
              <a:rPr lang="en-GB" smtClean="0"/>
              <a:t>18/03/2024</a:t>
            </a:fld>
            <a:endParaRPr lang="en-GB" dirty="0"/>
          </a:p>
        </p:txBody>
      </p:sp>
      <p:sp>
        <p:nvSpPr>
          <p:cNvPr id="6" name="Footer Placeholder 5">
            <a:extLst>
              <a:ext uri="{FF2B5EF4-FFF2-40B4-BE49-F238E27FC236}">
                <a16:creationId xmlns:a16="http://schemas.microsoft.com/office/drawing/2014/main" id="{6F87281B-CB7B-E464-53F0-C9BDB0E54DD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4BDEF24-48BF-DF33-71D6-4EB032D57651}"/>
              </a:ext>
            </a:extLst>
          </p:cNvPr>
          <p:cNvSpPr>
            <a:spLocks noGrp="1"/>
          </p:cNvSpPr>
          <p:nvPr>
            <p:ph type="sldNum" sz="quarter" idx="12"/>
          </p:nvPr>
        </p:nvSpPr>
        <p:spPr/>
        <p:txBody>
          <a:bodyPr/>
          <a:lstStyle/>
          <a:p>
            <a:fld id="{B4EFAE5B-8746-4850-8ED8-0BA39D0E1C34}" type="slidenum">
              <a:rPr lang="en-GB" smtClean="0"/>
              <a:t>‹#›</a:t>
            </a:fld>
            <a:endParaRPr lang="en-GB" dirty="0"/>
          </a:p>
        </p:txBody>
      </p:sp>
    </p:spTree>
    <p:extLst>
      <p:ext uri="{BB962C8B-B14F-4D97-AF65-F5344CB8AC3E}">
        <p14:creationId xmlns:p14="http://schemas.microsoft.com/office/powerpoint/2010/main" val="2653168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3B3E26-C6A5-166F-F350-27F10F1625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94A7A8-4EE6-AA42-2715-239B68C6D7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55AF29-ACF1-3541-7746-36B7E2886B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20FA7-D751-415A-9C5F-0AD948FA856D}" type="datetimeFigureOut">
              <a:rPr lang="en-GB" smtClean="0"/>
              <a:t>18/03/2024</a:t>
            </a:fld>
            <a:endParaRPr lang="en-GB" dirty="0"/>
          </a:p>
        </p:txBody>
      </p:sp>
      <p:sp>
        <p:nvSpPr>
          <p:cNvPr id="5" name="Footer Placeholder 4">
            <a:extLst>
              <a:ext uri="{FF2B5EF4-FFF2-40B4-BE49-F238E27FC236}">
                <a16:creationId xmlns:a16="http://schemas.microsoft.com/office/drawing/2014/main" id="{31A7E109-2095-5D39-EB23-0352667A38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F356EAC-7925-4E0E-38A8-A382592D0D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FAE5B-8746-4850-8ED8-0BA39D0E1C34}" type="slidenum">
              <a:rPr lang="en-GB" smtClean="0"/>
              <a:t>‹#›</a:t>
            </a:fld>
            <a:endParaRPr lang="en-GB" dirty="0"/>
          </a:p>
        </p:txBody>
      </p:sp>
    </p:spTree>
    <p:extLst>
      <p:ext uri="{BB962C8B-B14F-4D97-AF65-F5344CB8AC3E}">
        <p14:creationId xmlns:p14="http://schemas.microsoft.com/office/powerpoint/2010/main" val="1327680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forms.office.com/e/8927wp9zfQ" TargetMode="External"/><Relationship Id="rId3" Type="http://schemas.openxmlformats.org/officeDocument/2006/relationships/image" Target="../media/image17.png"/><Relationship Id="rId7" Type="http://schemas.openxmlformats.org/officeDocument/2006/relationships/hyperlink" Target="https://forms.office.com/e/6NJZ7wF8b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forms.office.com/e/FsMMAn7geY" TargetMode="External"/><Relationship Id="rId5" Type="http://schemas.openxmlformats.org/officeDocument/2006/relationships/hyperlink" Target="https://forms.office.com/e/XrDWYYnsBS" TargetMode="External"/><Relationship Id="rId4" Type="http://schemas.openxmlformats.org/officeDocument/2006/relationships/hyperlink" Target="https://forms.office.com/e/hBhdzqb1hq" TargetMode="External"/><Relationship Id="rId9" Type="http://schemas.openxmlformats.org/officeDocument/2006/relationships/hyperlink" Target="https://forms.office.com/e/ZJ4EjymST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professional-development-for-teachers-leaders.education.gov.uk/executive-leadership" TargetMode="External"/><Relationship Id="rId3" Type="http://schemas.openxmlformats.org/officeDocument/2006/relationships/hyperlink" Target="https://professional-development-for-teachers-leaders.education.gov.uk/leading-teaching" TargetMode="External"/><Relationship Id="rId7" Type="http://schemas.openxmlformats.org/officeDocument/2006/relationships/hyperlink" Target="https://professional-development-for-teachers-leaders.education.gov.uk/headship" TargetMode="External"/><Relationship Id="rId2" Type="http://schemas.openxmlformats.org/officeDocument/2006/relationships/hyperlink" Target="https://professional-development-for-teachers-leaders.education.gov.uk/leading-teacher-development" TargetMode="External"/><Relationship Id="rId1" Type="http://schemas.openxmlformats.org/officeDocument/2006/relationships/slideLayout" Target="../slideLayouts/slideLayout2.xml"/><Relationship Id="rId6" Type="http://schemas.openxmlformats.org/officeDocument/2006/relationships/hyperlink" Target="https://professional-development-for-teachers-leaders.education.gov.uk/senior-leadership" TargetMode="External"/><Relationship Id="rId11" Type="http://schemas.openxmlformats.org/officeDocument/2006/relationships/image" Target="../media/image20.png"/><Relationship Id="rId5" Type="http://schemas.openxmlformats.org/officeDocument/2006/relationships/hyperlink" Target="https://professional-development-for-teachers-leaders.education.gov.uk/leading-literacy" TargetMode="External"/><Relationship Id="rId10" Type="http://schemas.openxmlformats.org/officeDocument/2006/relationships/hyperlink" Target="https://www.gov.uk/government/publications/national-professional-qualifications-frameworks-from-september-2021" TargetMode="External"/><Relationship Id="rId4" Type="http://schemas.openxmlformats.org/officeDocument/2006/relationships/hyperlink" Target="https://professional-development-for-teachers-leaders.education.gov.uk/leading-behaviour-and-culture" TargetMode="External"/><Relationship Id="rId9" Type="http://schemas.openxmlformats.org/officeDocument/2006/relationships/hyperlink" Target="https://professional-development-for-teachers-leaders.education.gov.uk/early-years-leadership"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jpeg"/><Relationship Id="rId7" Type="http://schemas.openxmlformats.org/officeDocument/2006/relationships/diagramColors" Target="../diagrams/colors2.xml"/><Relationship Id="rId2" Type="http://schemas.openxmlformats.org/officeDocument/2006/relationships/hyperlink" Target="https://learn.microsoft.com/en-us/training/" TargetMode="Externa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8" Type="http://schemas.openxmlformats.org/officeDocument/2006/relationships/hyperlink" Target="https://learn.microsoft.com/en-us/training/modules/onenote-class-notebook-teacher-all-in-one-notebook/" TargetMode="External"/><Relationship Id="rId3" Type="http://schemas.openxmlformats.org/officeDocument/2006/relationships/hyperlink" Target="https://learn.microsoft.com/en-us/training/modules/structure-teams-channels-tabs-files-apps/" TargetMode="External"/><Relationship Id="rId7" Type="http://schemas.openxmlformats.org/officeDocument/2006/relationships/hyperlink" Target="https://learn.microsoft.com/en-us/training/modules/staying-connected-remote-learning-microsoft-teams-office-365/" TargetMode="External"/><Relationship Id="rId2" Type="http://schemas.openxmlformats.org/officeDocument/2006/relationships/hyperlink" Target="https://learn.microsoft.com/en-us/training/modules/get-started-with-onenote/" TargetMode="External"/><Relationship Id="rId1" Type="http://schemas.openxmlformats.org/officeDocument/2006/relationships/slideLayout" Target="../slideLayouts/slideLayout1.xml"/><Relationship Id="rId6" Type="http://schemas.openxmlformats.org/officeDocument/2006/relationships/hyperlink" Target="https://learn.microsoft.com/en-us/training/courses/hybrid-learning-a-new-model-for-the-future-of-learning" TargetMode="External"/><Relationship Id="rId5" Type="http://schemas.openxmlformats.org/officeDocument/2006/relationships/hyperlink" Target="https://learn.microsoft.com/en-us/training/modules/converse-collaborate-build-community-teams/" TargetMode="External"/><Relationship Id="rId10" Type="http://schemas.openxmlformats.org/officeDocument/2006/relationships/hyperlink" Target="https://learn.microsoft.com/en-us/training/paths/microsoft-educator-academy/" TargetMode="External"/><Relationship Id="rId4" Type="http://schemas.openxmlformats.org/officeDocument/2006/relationships/hyperlink" Target="https://learn.microsoft.com/en-us/training/modules/create-authentic-assessments-microsoft-forms/" TargetMode="External"/><Relationship Id="rId9" Type="http://schemas.openxmlformats.org/officeDocument/2006/relationships/hyperlink" Target="https://learn.microsoft.com/en-us/training/paths/master-microsoft-teams-any-learning-environmen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Rectangle 1037">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0" name="Rectangle 1039">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2" name="Rectangle 1041">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4" name="Oval 1043">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6" name="Rectangle 1045">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B15009-20C3-13D3-AE69-B22C79B499FD}"/>
              </a:ext>
            </a:extLst>
          </p:cNvPr>
          <p:cNvSpPr>
            <a:spLocks noGrp="1"/>
          </p:cNvSpPr>
          <p:nvPr>
            <p:ph type="ctrTitle"/>
          </p:nvPr>
        </p:nvSpPr>
        <p:spPr>
          <a:xfrm>
            <a:off x="1069788" y="2654490"/>
            <a:ext cx="4567686" cy="3220382"/>
          </a:xfrm>
        </p:spPr>
        <p:txBody>
          <a:bodyPr anchor="t">
            <a:normAutofit fontScale="90000"/>
          </a:bodyPr>
          <a:lstStyle/>
          <a:p>
            <a:pPr algn="r"/>
            <a:r>
              <a:rPr lang="en-GB" sz="4800" b="1" dirty="0">
                <a:solidFill>
                  <a:srgbClr val="998546"/>
                </a:solidFill>
                <a:latin typeface="OPTILawrence" pitchFamily="50" charset="0"/>
              </a:rPr>
              <a:t>The CCS Career Professional Development Journey</a:t>
            </a:r>
          </a:p>
        </p:txBody>
      </p:sp>
      <p:pic>
        <p:nvPicPr>
          <p:cNvPr id="4" name="Picture 3">
            <a:extLst>
              <a:ext uri="{FF2B5EF4-FFF2-40B4-BE49-F238E27FC236}">
                <a16:creationId xmlns:a16="http://schemas.microsoft.com/office/drawing/2014/main" id="{57C8CE73-7A9E-89DD-31AA-4E8EEAE809E9}"/>
              </a:ext>
            </a:extLst>
          </p:cNvPr>
          <p:cNvPicPr>
            <a:picLocks noChangeAspect="1"/>
          </p:cNvPicPr>
          <p:nvPr/>
        </p:nvPicPr>
        <p:blipFill>
          <a:blip r:embed="rId2"/>
          <a:stretch>
            <a:fillRect/>
          </a:stretch>
        </p:blipFill>
        <p:spPr>
          <a:xfrm>
            <a:off x="6497234" y="1741341"/>
            <a:ext cx="5182988" cy="3375318"/>
          </a:xfrm>
          <a:prstGeom prst="rect">
            <a:avLst/>
          </a:prstGeom>
        </p:spPr>
      </p:pic>
    </p:spTree>
    <p:extLst>
      <p:ext uri="{BB962C8B-B14F-4D97-AF65-F5344CB8AC3E}">
        <p14:creationId xmlns:p14="http://schemas.microsoft.com/office/powerpoint/2010/main" val="955608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descr="Training and Development - Brentwood Diocese">
            <a:extLst>
              <a:ext uri="{FF2B5EF4-FFF2-40B4-BE49-F238E27FC236}">
                <a16:creationId xmlns:a16="http://schemas.microsoft.com/office/drawing/2014/main" id="{DB1ED4CA-4E74-9FAA-FF51-9C500A6BBA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94"/>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7" name="Rectangle 717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F5FBD6-9156-C34E-342B-2B9F04AB5851}"/>
              </a:ext>
            </a:extLst>
          </p:cNvPr>
          <p:cNvSpPr>
            <a:spLocks noGrp="1"/>
          </p:cNvSpPr>
          <p:nvPr>
            <p:ph type="title"/>
          </p:nvPr>
        </p:nvSpPr>
        <p:spPr>
          <a:xfrm>
            <a:off x="418323" y="187844"/>
            <a:ext cx="3822189" cy="1899912"/>
          </a:xfrm>
        </p:spPr>
        <p:txBody>
          <a:bodyPr>
            <a:normAutofit/>
          </a:bodyPr>
          <a:lstStyle/>
          <a:p>
            <a:r>
              <a:rPr lang="en-GB" sz="4000" b="1" dirty="0">
                <a:solidFill>
                  <a:schemeClr val="tx2"/>
                </a:solidFill>
                <a:latin typeface="OPTILawrence" pitchFamily="50" charset="0"/>
                <a:cs typeface="Segoe UI" panose="020B0502040204020203" pitchFamily="34" charset="0"/>
              </a:rPr>
              <a:t>External CPD</a:t>
            </a:r>
          </a:p>
        </p:txBody>
      </p:sp>
      <p:sp>
        <p:nvSpPr>
          <p:cNvPr id="3" name="Content Placeholder 2">
            <a:extLst>
              <a:ext uri="{FF2B5EF4-FFF2-40B4-BE49-F238E27FC236}">
                <a16:creationId xmlns:a16="http://schemas.microsoft.com/office/drawing/2014/main" id="{EE07F38C-101E-9D9C-7F2E-78996D672478}"/>
              </a:ext>
            </a:extLst>
          </p:cNvPr>
          <p:cNvSpPr>
            <a:spLocks noGrp="1"/>
          </p:cNvSpPr>
          <p:nvPr>
            <p:ph idx="1"/>
          </p:nvPr>
        </p:nvSpPr>
        <p:spPr>
          <a:xfrm>
            <a:off x="418323" y="2087756"/>
            <a:ext cx="3822189" cy="3742762"/>
          </a:xfrm>
        </p:spPr>
        <p:txBody>
          <a:bodyPr vert="horz" lIns="91440" tIns="45720" rIns="91440" bIns="45720" rtlCol="0" anchor="t">
            <a:normAutofit/>
          </a:bodyPr>
          <a:lstStyle/>
          <a:p>
            <a:pPr marL="0" indent="0">
              <a:buNone/>
            </a:pPr>
            <a:r>
              <a:rPr lang="en-GB" sz="1400" dirty="0">
                <a:solidFill>
                  <a:schemeClr val="tx2"/>
                </a:solidFill>
                <a:latin typeface="Segoe UI"/>
                <a:cs typeface="Segoe UI"/>
              </a:rPr>
              <a:t>Sometimes it is necessary to seek training externally, such as: courses to inform staff about exam specification changes, new courses that we are running here at CCS, Ofqual changes and so on.  </a:t>
            </a:r>
            <a:endParaRPr lang="en-GB" sz="1400" dirty="0">
              <a:solidFill>
                <a:schemeClr val="tx2"/>
              </a:solidFill>
              <a:latin typeface="Segoe UI" panose="020B0502040204020203" pitchFamily="34" charset="0"/>
              <a:cs typeface="Segoe UI" panose="020B0502040204020203" pitchFamily="34" charset="0"/>
            </a:endParaRPr>
          </a:p>
          <a:p>
            <a:pPr marL="0" indent="0">
              <a:buNone/>
            </a:pPr>
            <a:endParaRPr lang="en-GB" sz="1400" dirty="0">
              <a:solidFill>
                <a:schemeClr val="tx2"/>
              </a:solidFill>
              <a:latin typeface="Segoe UI" panose="020B0502040204020203" pitchFamily="34" charset="0"/>
              <a:cs typeface="Segoe UI" panose="020B0502040204020203" pitchFamily="34" charset="0"/>
            </a:endParaRPr>
          </a:p>
          <a:p>
            <a:pPr marL="0" indent="0">
              <a:buNone/>
            </a:pPr>
            <a:r>
              <a:rPr lang="en-GB" sz="1400" dirty="0">
                <a:solidFill>
                  <a:schemeClr val="tx2"/>
                </a:solidFill>
                <a:latin typeface="Segoe UI"/>
                <a:cs typeface="Segoe UI"/>
              </a:rPr>
              <a:t>Any external CPD needs to be agreed with the leadership link for the faculty, phase or team and booked via Annie Whitehead.</a:t>
            </a:r>
          </a:p>
          <a:p>
            <a:pPr marL="0" indent="0">
              <a:buNone/>
            </a:pPr>
            <a:endParaRPr lang="en-GB" sz="1400" dirty="0">
              <a:solidFill>
                <a:schemeClr val="tx2"/>
              </a:solidFill>
              <a:latin typeface="Segoe UI" panose="020B0502040204020203" pitchFamily="34" charset="0"/>
              <a:cs typeface="Segoe UI" panose="020B0502040204020203" pitchFamily="34" charset="0"/>
            </a:endParaRPr>
          </a:p>
          <a:p>
            <a:pPr marL="0" indent="0">
              <a:buNone/>
            </a:pPr>
            <a:r>
              <a:rPr lang="en-GB" sz="1400" dirty="0">
                <a:solidFill>
                  <a:schemeClr val="tx2"/>
                </a:solidFill>
                <a:latin typeface="Segoe UI"/>
                <a:cs typeface="Segoe UI"/>
              </a:rPr>
              <a:t>Where staff do receive external CPD, for example, to learn about changes to a course, the expectation is that they will then lead CPD for the relevant staff (usually their phase, faculty or team). In doing this, we continue to share good practice and everyone learns.</a:t>
            </a:r>
          </a:p>
        </p:txBody>
      </p:sp>
      <p:sp>
        <p:nvSpPr>
          <p:cNvPr id="4" name="Explosion: 14 Points 3">
            <a:extLst>
              <a:ext uri="{FF2B5EF4-FFF2-40B4-BE49-F238E27FC236}">
                <a16:creationId xmlns:a16="http://schemas.microsoft.com/office/drawing/2014/main" id="{B81CB79D-FB45-2CCB-6DE3-0F3539A68DFB}"/>
              </a:ext>
            </a:extLst>
          </p:cNvPr>
          <p:cNvSpPr/>
          <p:nvPr/>
        </p:nvSpPr>
        <p:spPr>
          <a:xfrm>
            <a:off x="10519793" y="5712227"/>
            <a:ext cx="1359017" cy="1016471"/>
          </a:xfrm>
          <a:prstGeom prst="irregularSeal2">
            <a:avLst/>
          </a:prstGeom>
          <a:solidFill>
            <a:srgbClr val="E4DDC6"/>
          </a:solidFill>
          <a:ln>
            <a:solidFill>
              <a:srgbClr val="675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rgbClr val="002060"/>
                </a:solidFill>
              </a:rPr>
              <a:t>10 Credits</a:t>
            </a:r>
          </a:p>
        </p:txBody>
      </p:sp>
    </p:spTree>
    <p:extLst>
      <p:ext uri="{BB962C8B-B14F-4D97-AF65-F5344CB8AC3E}">
        <p14:creationId xmlns:p14="http://schemas.microsoft.com/office/powerpoint/2010/main" val="216580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5E59B6-3951-1594-E579-BB2BE2CFEE89}"/>
              </a:ext>
            </a:extLst>
          </p:cNvPr>
          <p:cNvSpPr>
            <a:spLocks noGrp="1"/>
          </p:cNvSpPr>
          <p:nvPr>
            <p:ph type="title"/>
          </p:nvPr>
        </p:nvSpPr>
        <p:spPr>
          <a:xfrm>
            <a:off x="6513788" y="0"/>
            <a:ext cx="4840010" cy="1807305"/>
          </a:xfrm>
        </p:spPr>
        <p:txBody>
          <a:bodyPr>
            <a:normAutofit/>
          </a:bodyPr>
          <a:lstStyle/>
          <a:p>
            <a:r>
              <a:rPr lang="en-GB" b="1" dirty="0">
                <a:solidFill>
                  <a:schemeClr val="tx2"/>
                </a:solidFill>
                <a:latin typeface="OPTILawrence" pitchFamily="50" charset="0"/>
              </a:rPr>
              <a:t>First Aid Training</a:t>
            </a:r>
          </a:p>
        </p:txBody>
      </p:sp>
      <p:pic>
        <p:nvPicPr>
          <p:cNvPr id="1026" name="Picture 2" descr="Basic First Aid (Only) - PRIME Occupational Medicine">
            <a:extLst>
              <a:ext uri="{FF2B5EF4-FFF2-40B4-BE49-F238E27FC236}">
                <a16:creationId xmlns:a16="http://schemas.microsoft.com/office/drawing/2014/main" id="{729CB365-BBAD-B06E-4F29-7E56EF0DB2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39" r="1"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AF1CB51-8019-1F74-1CE2-9E1A6D794FDD}"/>
              </a:ext>
            </a:extLst>
          </p:cNvPr>
          <p:cNvSpPr>
            <a:spLocks noGrp="1"/>
          </p:cNvSpPr>
          <p:nvPr>
            <p:ph idx="1"/>
          </p:nvPr>
        </p:nvSpPr>
        <p:spPr>
          <a:xfrm>
            <a:off x="6513788" y="1678955"/>
            <a:ext cx="4840010" cy="4162551"/>
          </a:xfrm>
        </p:spPr>
        <p:txBody>
          <a:bodyPr>
            <a:normAutofit lnSpcReduction="10000"/>
          </a:bodyPr>
          <a:lstStyle/>
          <a:p>
            <a:pPr marL="0" indent="0">
              <a:buNone/>
            </a:pPr>
            <a:r>
              <a:rPr lang="en-GB" sz="1800" dirty="0">
                <a:solidFill>
                  <a:schemeClr val="tx2"/>
                </a:solidFill>
                <a:latin typeface="Segoe UI" panose="020B0502040204020203" pitchFamily="34" charset="0"/>
                <a:cs typeface="Segoe UI" panose="020B0502040204020203" pitchFamily="34" charset="0"/>
              </a:rPr>
              <a:t>We currently have a team of reserve first aiders who act like super-heroes, attending to needs across our site when our full time first aiders are not available.  We can never have too many people on this team and many hands make light work for all involved.</a:t>
            </a:r>
          </a:p>
          <a:p>
            <a:pPr marL="0" indent="0">
              <a:buNone/>
            </a:pPr>
            <a:endParaRPr lang="en-GB" sz="1800" dirty="0">
              <a:solidFill>
                <a:schemeClr val="tx2"/>
              </a:solidFill>
              <a:latin typeface="Segoe UI" panose="020B0502040204020203" pitchFamily="34" charset="0"/>
              <a:cs typeface="Segoe UI" panose="020B0502040204020203" pitchFamily="34" charset="0"/>
            </a:endParaRPr>
          </a:p>
          <a:p>
            <a:pPr marL="0" indent="0">
              <a:buNone/>
            </a:pPr>
            <a:r>
              <a:rPr lang="en-GB" sz="1800" dirty="0">
                <a:solidFill>
                  <a:schemeClr val="tx2"/>
                </a:solidFill>
                <a:latin typeface="Segoe UI" panose="020B0502040204020203" pitchFamily="34" charset="0"/>
                <a:cs typeface="Segoe UI" panose="020B0502040204020203" pitchFamily="34" charset="0"/>
              </a:rPr>
              <a:t>If you are a non-student facing member of staff (not a teacher, TA or LSA) and would be willing to do the relevant training and be part of the first aid team you would join the rota for first aid call response.</a:t>
            </a:r>
          </a:p>
          <a:p>
            <a:pPr marL="0" indent="0">
              <a:buNone/>
            </a:pPr>
            <a:endParaRPr lang="en-GB" sz="1800" dirty="0">
              <a:solidFill>
                <a:schemeClr val="tx2"/>
              </a:solidFill>
              <a:latin typeface="Segoe UI" panose="020B0502040204020203" pitchFamily="34" charset="0"/>
              <a:cs typeface="Segoe UI" panose="020B0502040204020203" pitchFamily="34" charset="0"/>
            </a:endParaRPr>
          </a:p>
          <a:p>
            <a:pPr marL="0" indent="0">
              <a:buNone/>
            </a:pPr>
            <a:r>
              <a:rPr lang="en-GB" sz="1800" dirty="0">
                <a:solidFill>
                  <a:schemeClr val="tx2"/>
                </a:solidFill>
                <a:latin typeface="Segoe UI" panose="020B0502040204020203" pitchFamily="34" charset="0"/>
                <a:cs typeface="Segoe UI" panose="020B0502040204020203" pitchFamily="34" charset="0"/>
              </a:rPr>
              <a:t>Being part of the reserve first aid team will come with a renumeration of £200.</a:t>
            </a:r>
          </a:p>
        </p:txBody>
      </p:sp>
      <p:sp>
        <p:nvSpPr>
          <p:cNvPr id="4" name="Explosion: 14 Points 3">
            <a:extLst>
              <a:ext uri="{FF2B5EF4-FFF2-40B4-BE49-F238E27FC236}">
                <a16:creationId xmlns:a16="http://schemas.microsoft.com/office/drawing/2014/main" id="{6830E008-998C-B252-0888-1657B9DFD108}"/>
              </a:ext>
            </a:extLst>
          </p:cNvPr>
          <p:cNvSpPr/>
          <p:nvPr/>
        </p:nvSpPr>
        <p:spPr>
          <a:xfrm>
            <a:off x="10716235" y="5747697"/>
            <a:ext cx="1359017" cy="1016471"/>
          </a:xfrm>
          <a:prstGeom prst="irregularSeal2">
            <a:avLst/>
          </a:prstGeom>
          <a:solidFill>
            <a:srgbClr val="E4DDC6"/>
          </a:solidFill>
          <a:ln>
            <a:solidFill>
              <a:srgbClr val="675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rgbClr val="002060"/>
                </a:solidFill>
              </a:rPr>
              <a:t>30 Credits </a:t>
            </a:r>
            <a:r>
              <a:rPr lang="en-GB" sz="900" b="1" dirty="0">
                <a:solidFill>
                  <a:srgbClr val="002060"/>
                </a:solidFill>
              </a:rPr>
              <a:t> </a:t>
            </a:r>
            <a:endParaRPr lang="en-GB" sz="1050" b="1" dirty="0">
              <a:solidFill>
                <a:srgbClr val="002060"/>
              </a:solidFill>
            </a:endParaRPr>
          </a:p>
        </p:txBody>
      </p:sp>
    </p:spTree>
    <p:extLst>
      <p:ext uri="{BB962C8B-B14F-4D97-AF65-F5344CB8AC3E}">
        <p14:creationId xmlns:p14="http://schemas.microsoft.com/office/powerpoint/2010/main" val="145112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48DF0-064F-5047-BEFA-4966B6990EDB}"/>
              </a:ext>
            </a:extLst>
          </p:cNvPr>
          <p:cNvSpPr>
            <a:spLocks noGrp="1"/>
          </p:cNvSpPr>
          <p:nvPr>
            <p:ph type="title"/>
          </p:nvPr>
        </p:nvSpPr>
        <p:spPr>
          <a:xfrm>
            <a:off x="192249" y="79899"/>
            <a:ext cx="10515600" cy="1325563"/>
          </a:xfrm>
        </p:spPr>
        <p:txBody>
          <a:bodyPr/>
          <a:lstStyle/>
          <a:p>
            <a:r>
              <a:rPr lang="en-GB" b="1" dirty="0">
                <a:solidFill>
                  <a:schemeClr val="tx2"/>
                </a:solidFill>
                <a:latin typeface="OPTILawrence" pitchFamily="50" charset="0"/>
                <a:cs typeface="Segoe UI" panose="020B0502040204020203" pitchFamily="34" charset="0"/>
              </a:rPr>
              <a:t>HPL Development</a:t>
            </a:r>
          </a:p>
        </p:txBody>
      </p:sp>
      <p:sp>
        <p:nvSpPr>
          <p:cNvPr id="3" name="Content Placeholder 2">
            <a:extLst>
              <a:ext uri="{FF2B5EF4-FFF2-40B4-BE49-F238E27FC236}">
                <a16:creationId xmlns:a16="http://schemas.microsoft.com/office/drawing/2014/main" id="{FD9A741E-7112-04D8-69BE-88A914304F93}"/>
              </a:ext>
            </a:extLst>
          </p:cNvPr>
          <p:cNvSpPr>
            <a:spLocks noGrp="1"/>
          </p:cNvSpPr>
          <p:nvPr>
            <p:ph idx="1"/>
          </p:nvPr>
        </p:nvSpPr>
        <p:spPr>
          <a:xfrm>
            <a:off x="284527" y="1253331"/>
            <a:ext cx="11426504" cy="1011697"/>
          </a:xfrm>
        </p:spPr>
        <p:txBody>
          <a:bodyPr>
            <a:normAutofit/>
          </a:bodyPr>
          <a:lstStyle/>
          <a:p>
            <a:pPr marL="0" indent="0">
              <a:buNone/>
            </a:pPr>
            <a:r>
              <a:rPr lang="en-GB" sz="1200" dirty="0">
                <a:solidFill>
                  <a:schemeClr val="tx2"/>
                </a:solidFill>
                <a:latin typeface="Segoe UI" panose="020B0502040204020203" pitchFamily="34" charset="0"/>
                <a:cs typeface="Segoe UI" panose="020B0502040204020203" pitchFamily="34" charset="0"/>
              </a:rPr>
              <a:t>At Caroline Chisholm, we believe that all students are capable of success, and our aim is to provide a high quality education for all our young people.</a:t>
            </a:r>
          </a:p>
          <a:p>
            <a:pPr marL="0" indent="0">
              <a:buNone/>
            </a:pPr>
            <a:r>
              <a:rPr lang="en-GB" sz="1200" dirty="0">
                <a:solidFill>
                  <a:schemeClr val="tx2"/>
                </a:solidFill>
                <a:latin typeface="Segoe UI" panose="020B0502040204020203" pitchFamily="34" charset="0"/>
                <a:cs typeface="Segoe UI" panose="020B0502040204020203" pitchFamily="34" charset="0"/>
              </a:rPr>
              <a:t>In 2021 we became a World Class School for High Performance Learning, and joined a fellowship of schools from across the globe.  High Performance Learning is at the core of our school’s ethos and is the vehicle to high quality learning and achievement. </a:t>
            </a:r>
          </a:p>
          <a:p>
            <a:pPr marL="0" indent="0">
              <a:buNone/>
            </a:pPr>
            <a:endParaRPr lang="en-GB" sz="1200" dirty="0">
              <a:latin typeface="Segoe UI" panose="020B0502040204020203" pitchFamily="34" charset="0"/>
              <a:cs typeface="Segoe UI" panose="020B0502040204020203" pitchFamily="34" charset="0"/>
            </a:endParaRPr>
          </a:p>
        </p:txBody>
      </p:sp>
      <p:sp>
        <p:nvSpPr>
          <p:cNvPr id="7" name="Content Placeholder 2">
            <a:extLst>
              <a:ext uri="{FF2B5EF4-FFF2-40B4-BE49-F238E27FC236}">
                <a16:creationId xmlns:a16="http://schemas.microsoft.com/office/drawing/2014/main" id="{11AA2128-5476-39C9-247D-D0D267E462F2}"/>
              </a:ext>
            </a:extLst>
          </p:cNvPr>
          <p:cNvSpPr txBox="1">
            <a:spLocks/>
          </p:cNvSpPr>
          <p:nvPr/>
        </p:nvSpPr>
        <p:spPr>
          <a:xfrm>
            <a:off x="272643" y="2022645"/>
            <a:ext cx="11622946" cy="505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dirty="0">
                <a:solidFill>
                  <a:schemeClr val="tx2"/>
                </a:solidFill>
                <a:latin typeface="Segoe UI" panose="020B0502040204020203" pitchFamily="34" charset="0"/>
                <a:cs typeface="Segoe UI" panose="020B0502040204020203" pitchFamily="34" charset="0"/>
              </a:rPr>
              <a:t>We need all staff to be confident in their understanding and articulation of High Performance Learning, and be able to create meaningful learning experiences so all students develop the advanced cognitive performance characteristics, which lead to high performance.</a:t>
            </a:r>
          </a:p>
        </p:txBody>
      </p:sp>
      <p:pic>
        <p:nvPicPr>
          <p:cNvPr id="10" name="Picture 9">
            <a:extLst>
              <a:ext uri="{FF2B5EF4-FFF2-40B4-BE49-F238E27FC236}">
                <a16:creationId xmlns:a16="http://schemas.microsoft.com/office/drawing/2014/main" id="{DA001B31-7B45-A18E-0F5D-AE35B1822658}"/>
              </a:ext>
            </a:extLst>
          </p:cNvPr>
          <p:cNvPicPr>
            <a:picLocks noChangeAspect="1"/>
          </p:cNvPicPr>
          <p:nvPr/>
        </p:nvPicPr>
        <p:blipFill rotWithShape="1">
          <a:blip r:embed="rId3"/>
          <a:srcRect r="1577" b="1549"/>
          <a:stretch/>
        </p:blipFill>
        <p:spPr>
          <a:xfrm>
            <a:off x="4773336" y="2716233"/>
            <a:ext cx="7301916" cy="4047935"/>
          </a:xfrm>
          <a:prstGeom prst="rect">
            <a:avLst/>
          </a:prstGeom>
        </p:spPr>
      </p:pic>
      <p:sp>
        <p:nvSpPr>
          <p:cNvPr id="12" name="Content Placeholder 2">
            <a:extLst>
              <a:ext uri="{FF2B5EF4-FFF2-40B4-BE49-F238E27FC236}">
                <a16:creationId xmlns:a16="http://schemas.microsoft.com/office/drawing/2014/main" id="{89E875ED-D887-4630-D3F0-C3A63B7F4264}"/>
              </a:ext>
            </a:extLst>
          </p:cNvPr>
          <p:cNvSpPr txBox="1">
            <a:spLocks/>
          </p:cNvSpPr>
          <p:nvPr/>
        </p:nvSpPr>
        <p:spPr>
          <a:xfrm>
            <a:off x="272643" y="2535489"/>
            <a:ext cx="6703502" cy="6765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dirty="0">
                <a:solidFill>
                  <a:schemeClr val="tx2"/>
                </a:solidFill>
                <a:latin typeface="Segoe UI" panose="020B0502040204020203" pitchFamily="34" charset="0"/>
                <a:cs typeface="Segoe UI" panose="020B0502040204020203" pitchFamily="34" charset="0"/>
              </a:rPr>
              <a:t>As a new colleague joining the school, or someone who wants to develop their understanding of High Performance Learning, you will be required to evaluate the ACPs and VAAs, and how you are developing them within your teaching and/or role as a form tutor.</a:t>
            </a:r>
          </a:p>
        </p:txBody>
      </p:sp>
      <p:sp>
        <p:nvSpPr>
          <p:cNvPr id="14" name="TextBox 13">
            <a:extLst>
              <a:ext uri="{FF2B5EF4-FFF2-40B4-BE49-F238E27FC236}">
                <a16:creationId xmlns:a16="http://schemas.microsoft.com/office/drawing/2014/main" id="{E2A2D2B4-474C-94A3-1937-6005D9368E68}"/>
              </a:ext>
            </a:extLst>
          </p:cNvPr>
          <p:cNvSpPr txBox="1"/>
          <p:nvPr/>
        </p:nvSpPr>
        <p:spPr>
          <a:xfrm>
            <a:off x="272643" y="3219073"/>
            <a:ext cx="4785918" cy="830997"/>
          </a:xfrm>
          <a:prstGeom prst="rect">
            <a:avLst/>
          </a:prstGeom>
          <a:noFill/>
        </p:spPr>
        <p:txBody>
          <a:bodyPr wrap="square">
            <a:spAutoFit/>
          </a:bodyPr>
          <a:lstStyle/>
          <a:p>
            <a:pPr marL="0" indent="0">
              <a:buFont typeface="Arial" panose="020B0604020202020204" pitchFamily="34" charset="0"/>
              <a:buNone/>
            </a:pPr>
            <a:r>
              <a:rPr lang="en-GB" sz="1200" dirty="0">
                <a:solidFill>
                  <a:schemeClr val="tx2"/>
                </a:solidFill>
                <a:latin typeface="Segoe UI" panose="020B0502040204020203" pitchFamily="34" charset="0"/>
                <a:cs typeface="Segoe UI" panose="020B0502040204020203" pitchFamily="34" charset="0"/>
              </a:rPr>
              <a:t>There will be short FORMS assessment to complete for each ACP, and a collective one for the VAAs, where you can reflect upon your development of these skills, and highlight areas to focus on moving forward.</a:t>
            </a:r>
          </a:p>
        </p:txBody>
      </p:sp>
      <p:sp>
        <p:nvSpPr>
          <p:cNvPr id="19" name="TextBox 18">
            <a:extLst>
              <a:ext uri="{FF2B5EF4-FFF2-40B4-BE49-F238E27FC236}">
                <a16:creationId xmlns:a16="http://schemas.microsoft.com/office/drawing/2014/main" id="{0B001B51-3C2A-41E7-4E26-B104E7C934DD}"/>
              </a:ext>
            </a:extLst>
          </p:cNvPr>
          <p:cNvSpPr txBox="1"/>
          <p:nvPr/>
        </p:nvSpPr>
        <p:spPr>
          <a:xfrm>
            <a:off x="284527" y="4145842"/>
            <a:ext cx="4563260" cy="2308324"/>
          </a:xfrm>
          <a:prstGeom prst="rect">
            <a:avLst/>
          </a:prstGeom>
          <a:noFill/>
        </p:spPr>
        <p:txBody>
          <a:bodyPr wrap="square" rtlCol="0">
            <a:spAutoFit/>
          </a:bodyPr>
          <a:lstStyle/>
          <a:p>
            <a:r>
              <a:rPr lang="en-GB" sz="1200" dirty="0">
                <a:solidFill>
                  <a:schemeClr val="tx2"/>
                </a:solidFill>
              </a:rPr>
              <a:t>Linking Form:  </a:t>
            </a:r>
            <a:r>
              <a:rPr lang="en-GB" sz="1200" dirty="0">
                <a:solidFill>
                  <a:srgbClr val="998546"/>
                </a:solidFill>
                <a:hlinkClick r:id="rId4">
                  <a:extLst>
                    <a:ext uri="{A12FA001-AC4F-418D-AE19-62706E023703}">
                      <ahyp:hlinkClr xmlns:ahyp="http://schemas.microsoft.com/office/drawing/2018/hyperlinkcolor" val="tx"/>
                    </a:ext>
                  </a:extLst>
                </a:hlinkClick>
              </a:rPr>
              <a:t>https://forms.office.com/e/hBhdzqb1hq</a:t>
            </a:r>
            <a:endParaRPr lang="en-GB" sz="1200" dirty="0">
              <a:solidFill>
                <a:srgbClr val="998546"/>
              </a:solidFill>
            </a:endParaRPr>
          </a:p>
          <a:p>
            <a:endParaRPr lang="en-GB" sz="1200" dirty="0"/>
          </a:p>
          <a:p>
            <a:r>
              <a:rPr lang="en-GB" sz="1200" dirty="0">
                <a:solidFill>
                  <a:schemeClr val="tx2"/>
                </a:solidFill>
              </a:rPr>
              <a:t>Meta-Thinking Form:  </a:t>
            </a:r>
            <a:r>
              <a:rPr lang="en-GB" sz="1200" dirty="0">
                <a:solidFill>
                  <a:srgbClr val="998546"/>
                </a:solidFill>
                <a:hlinkClick r:id="rId5">
                  <a:extLst>
                    <a:ext uri="{A12FA001-AC4F-418D-AE19-62706E023703}">
                      <ahyp:hlinkClr xmlns:ahyp="http://schemas.microsoft.com/office/drawing/2018/hyperlinkcolor" val="tx"/>
                    </a:ext>
                  </a:extLst>
                </a:hlinkClick>
              </a:rPr>
              <a:t>https://forms.office.com/e/XrDWYYnsBS</a:t>
            </a:r>
            <a:endParaRPr lang="en-GB" sz="1200" dirty="0">
              <a:solidFill>
                <a:srgbClr val="998546"/>
              </a:solidFill>
            </a:endParaRPr>
          </a:p>
          <a:p>
            <a:endParaRPr lang="en-GB" sz="1200" dirty="0"/>
          </a:p>
          <a:p>
            <a:r>
              <a:rPr lang="en-GB" sz="1200" dirty="0">
                <a:solidFill>
                  <a:schemeClr val="tx2"/>
                </a:solidFill>
              </a:rPr>
              <a:t>Analysing Form:  </a:t>
            </a:r>
            <a:r>
              <a:rPr lang="en-GB" sz="1200" dirty="0">
                <a:solidFill>
                  <a:srgbClr val="998546"/>
                </a:solidFill>
                <a:hlinkClick r:id="rId6">
                  <a:extLst>
                    <a:ext uri="{A12FA001-AC4F-418D-AE19-62706E023703}">
                      <ahyp:hlinkClr xmlns:ahyp="http://schemas.microsoft.com/office/drawing/2018/hyperlinkcolor" val="tx"/>
                    </a:ext>
                  </a:extLst>
                </a:hlinkClick>
              </a:rPr>
              <a:t>https://forms.office.com/e/FsMMAn7geY</a:t>
            </a:r>
            <a:endParaRPr lang="en-GB" sz="1200" dirty="0">
              <a:solidFill>
                <a:srgbClr val="998546"/>
              </a:solidFill>
            </a:endParaRPr>
          </a:p>
          <a:p>
            <a:endParaRPr lang="en-GB" sz="1200" dirty="0"/>
          </a:p>
          <a:p>
            <a:r>
              <a:rPr lang="en-GB" sz="1200" dirty="0">
                <a:solidFill>
                  <a:schemeClr val="tx2"/>
                </a:solidFill>
              </a:rPr>
              <a:t>Creating Form: </a:t>
            </a:r>
            <a:r>
              <a:rPr lang="en-GB" sz="1200" dirty="0">
                <a:solidFill>
                  <a:srgbClr val="998546"/>
                </a:solidFill>
                <a:hlinkClick r:id="rId7">
                  <a:extLst>
                    <a:ext uri="{A12FA001-AC4F-418D-AE19-62706E023703}">
                      <ahyp:hlinkClr xmlns:ahyp="http://schemas.microsoft.com/office/drawing/2018/hyperlinkcolor" val="tx"/>
                    </a:ext>
                  </a:extLst>
                </a:hlinkClick>
              </a:rPr>
              <a:t>https://forms.office.com/e/6NJZ7wF8bv</a:t>
            </a:r>
            <a:endParaRPr lang="en-GB" sz="1200" dirty="0">
              <a:solidFill>
                <a:srgbClr val="998546"/>
              </a:solidFill>
            </a:endParaRPr>
          </a:p>
          <a:p>
            <a:endParaRPr lang="en-GB" sz="1200" dirty="0"/>
          </a:p>
          <a:p>
            <a:r>
              <a:rPr lang="en-GB" sz="1200" dirty="0">
                <a:solidFill>
                  <a:schemeClr val="tx2"/>
                </a:solidFill>
              </a:rPr>
              <a:t>Realising Form: </a:t>
            </a:r>
            <a:r>
              <a:rPr lang="en-GB" sz="1200" dirty="0">
                <a:solidFill>
                  <a:srgbClr val="998546"/>
                </a:solidFill>
                <a:hlinkClick r:id="rId8">
                  <a:extLst>
                    <a:ext uri="{A12FA001-AC4F-418D-AE19-62706E023703}">
                      <ahyp:hlinkClr xmlns:ahyp="http://schemas.microsoft.com/office/drawing/2018/hyperlinkcolor" val="tx"/>
                    </a:ext>
                  </a:extLst>
                </a:hlinkClick>
              </a:rPr>
              <a:t>https://forms.office.com/e/8927wp9zfQ</a:t>
            </a:r>
            <a:endParaRPr lang="en-GB" sz="1200" dirty="0">
              <a:solidFill>
                <a:srgbClr val="998546"/>
              </a:solidFill>
            </a:endParaRPr>
          </a:p>
          <a:p>
            <a:endParaRPr lang="en-GB" sz="1200" dirty="0">
              <a:solidFill>
                <a:srgbClr val="998546"/>
              </a:solidFill>
            </a:endParaRPr>
          </a:p>
          <a:p>
            <a:r>
              <a:rPr lang="en-GB" sz="1200" dirty="0">
                <a:solidFill>
                  <a:schemeClr val="tx2"/>
                </a:solidFill>
              </a:rPr>
              <a:t>VAA’s Form: </a:t>
            </a:r>
            <a:r>
              <a:rPr lang="en-GB" sz="1200" dirty="0">
                <a:solidFill>
                  <a:srgbClr val="998546"/>
                </a:solidFill>
                <a:hlinkClick r:id="rId9">
                  <a:extLst>
                    <a:ext uri="{A12FA001-AC4F-418D-AE19-62706E023703}">
                      <ahyp:hlinkClr xmlns:ahyp="http://schemas.microsoft.com/office/drawing/2018/hyperlinkcolor" val="tx"/>
                    </a:ext>
                  </a:extLst>
                </a:hlinkClick>
              </a:rPr>
              <a:t>https://forms.office.com/e/ZJ4EjymST0</a:t>
            </a:r>
            <a:endParaRPr lang="en-GB" sz="1200" dirty="0">
              <a:solidFill>
                <a:srgbClr val="998546"/>
              </a:solidFill>
            </a:endParaRPr>
          </a:p>
          <a:p>
            <a:endParaRPr lang="en-GB" sz="1200" dirty="0">
              <a:solidFill>
                <a:srgbClr val="002060"/>
              </a:solidFill>
            </a:endParaRPr>
          </a:p>
        </p:txBody>
      </p:sp>
      <p:sp>
        <p:nvSpPr>
          <p:cNvPr id="20" name="Explosion: 14 Points 19">
            <a:extLst>
              <a:ext uri="{FF2B5EF4-FFF2-40B4-BE49-F238E27FC236}">
                <a16:creationId xmlns:a16="http://schemas.microsoft.com/office/drawing/2014/main" id="{85EC0878-0EBE-E65B-84E4-35F1A166A172}"/>
              </a:ext>
            </a:extLst>
          </p:cNvPr>
          <p:cNvSpPr/>
          <p:nvPr/>
        </p:nvSpPr>
        <p:spPr>
          <a:xfrm>
            <a:off x="10716235" y="5747697"/>
            <a:ext cx="1359017" cy="1016471"/>
          </a:xfrm>
          <a:prstGeom prst="irregularSeal2">
            <a:avLst/>
          </a:prstGeom>
          <a:solidFill>
            <a:srgbClr val="E4DDC6"/>
          </a:solidFill>
          <a:ln>
            <a:solidFill>
              <a:srgbClr val="675A2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50" b="1" dirty="0">
                <a:solidFill>
                  <a:schemeClr val="tx2"/>
                </a:solidFill>
              </a:rPr>
              <a:t>10 Credits </a:t>
            </a:r>
            <a:endParaRPr lang="en-GB" sz="900" b="1" dirty="0">
              <a:solidFill>
                <a:schemeClr val="tx2"/>
              </a:solidFill>
              <a:cs typeface="Calibri"/>
            </a:endParaRPr>
          </a:p>
        </p:txBody>
      </p:sp>
      <p:sp>
        <p:nvSpPr>
          <p:cNvPr id="11" name="Content Placeholder 2">
            <a:extLst>
              <a:ext uri="{FF2B5EF4-FFF2-40B4-BE49-F238E27FC236}">
                <a16:creationId xmlns:a16="http://schemas.microsoft.com/office/drawing/2014/main" id="{D12019B5-6F65-4BFF-AD80-BAAE69B78E1B}"/>
              </a:ext>
            </a:extLst>
          </p:cNvPr>
          <p:cNvSpPr txBox="1">
            <a:spLocks/>
          </p:cNvSpPr>
          <p:nvPr/>
        </p:nvSpPr>
        <p:spPr>
          <a:xfrm>
            <a:off x="272643" y="6365289"/>
            <a:ext cx="4575144" cy="5229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050" b="1" dirty="0">
                <a:solidFill>
                  <a:schemeClr val="tx2"/>
                </a:solidFill>
                <a:latin typeface="Segoe UI" panose="020B0502040204020203" pitchFamily="34" charset="0"/>
                <a:cs typeface="Segoe UI" panose="020B0502040204020203" pitchFamily="34" charset="0"/>
              </a:rPr>
              <a:t>All staff should have a HPL login to access the website and resources.  If you do not have one, please speak to Nicola Pinch.</a:t>
            </a:r>
          </a:p>
        </p:txBody>
      </p:sp>
    </p:spTree>
    <p:extLst>
      <p:ext uri="{BB962C8B-B14F-4D97-AF65-F5344CB8AC3E}">
        <p14:creationId xmlns:p14="http://schemas.microsoft.com/office/powerpoint/2010/main" val="397924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7C23-AE3C-FA10-2104-F31055A30B80}"/>
              </a:ext>
            </a:extLst>
          </p:cNvPr>
          <p:cNvSpPr>
            <a:spLocks noGrp="1"/>
          </p:cNvSpPr>
          <p:nvPr>
            <p:ph type="title"/>
          </p:nvPr>
        </p:nvSpPr>
        <p:spPr>
          <a:xfrm>
            <a:off x="224907" y="108743"/>
            <a:ext cx="10515600" cy="1325563"/>
          </a:xfrm>
        </p:spPr>
        <p:txBody>
          <a:bodyPr/>
          <a:lstStyle/>
          <a:p>
            <a:r>
              <a:rPr lang="en-GB" b="1" dirty="0">
                <a:solidFill>
                  <a:schemeClr val="tx2"/>
                </a:solidFill>
                <a:latin typeface="OPTILawrence" pitchFamily="50" charset="0"/>
              </a:rPr>
              <a:t>HPL Teacher Pathways</a:t>
            </a:r>
          </a:p>
        </p:txBody>
      </p:sp>
      <p:sp>
        <p:nvSpPr>
          <p:cNvPr id="3" name="Content Placeholder 2">
            <a:extLst>
              <a:ext uri="{FF2B5EF4-FFF2-40B4-BE49-F238E27FC236}">
                <a16:creationId xmlns:a16="http://schemas.microsoft.com/office/drawing/2014/main" id="{5B90469B-A3BD-0A1C-0A4C-EFCBB495005D}"/>
              </a:ext>
            </a:extLst>
          </p:cNvPr>
          <p:cNvSpPr>
            <a:spLocks noGrp="1"/>
          </p:cNvSpPr>
          <p:nvPr>
            <p:ph idx="1"/>
          </p:nvPr>
        </p:nvSpPr>
        <p:spPr>
          <a:xfrm>
            <a:off x="224907" y="1298389"/>
            <a:ext cx="11623844" cy="1787066"/>
          </a:xfrm>
        </p:spPr>
        <p:txBody>
          <a:bodyPr/>
          <a:lstStyle/>
          <a:p>
            <a:pPr marL="0" indent="0">
              <a:buNone/>
            </a:pPr>
            <a:r>
              <a:rPr lang="en-GB" sz="1600" dirty="0">
                <a:solidFill>
                  <a:schemeClr val="tx2"/>
                </a:solidFill>
                <a:latin typeface="Segoe UI" panose="020B0502040204020203" pitchFamily="34" charset="0"/>
                <a:cs typeface="Segoe UI" panose="020B0502040204020203" pitchFamily="34" charset="0"/>
              </a:rPr>
              <a:t>As a World Class School and member of the fellowship and global community for High Performance Learning, we are able to offer a series of qualifications for our staff to demonstrate their expertise and experience in establishing High Performance Learning in their teaching.</a:t>
            </a:r>
          </a:p>
          <a:p>
            <a:pPr marL="0" indent="0">
              <a:buNone/>
            </a:pPr>
            <a:r>
              <a:rPr lang="en-GB" sz="1600" dirty="0">
                <a:solidFill>
                  <a:schemeClr val="tx2"/>
                </a:solidFill>
                <a:latin typeface="Segoe UI" panose="020B0502040204020203" pitchFamily="34" charset="0"/>
                <a:cs typeface="Segoe UI" panose="020B0502040204020203" pitchFamily="34" charset="0"/>
              </a:rPr>
              <a:t>There are four levels on the Teacher Pathways scheme, run by HPL.</a:t>
            </a:r>
          </a:p>
          <a:p>
            <a:endParaRPr lang="en-GB" dirty="0"/>
          </a:p>
        </p:txBody>
      </p:sp>
      <p:pic>
        <p:nvPicPr>
          <p:cNvPr id="1026" name="Picture 2">
            <a:extLst>
              <a:ext uri="{FF2B5EF4-FFF2-40B4-BE49-F238E27FC236}">
                <a16:creationId xmlns:a16="http://schemas.microsoft.com/office/drawing/2014/main" id="{588156FB-264A-662F-1047-F311E12E6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4657" y="319087"/>
            <a:ext cx="2171700" cy="723900"/>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91E10A09-3EDC-01FA-CCE5-CDDE3AF4D814}"/>
              </a:ext>
            </a:extLst>
          </p:cNvPr>
          <p:cNvSpPr/>
          <p:nvPr/>
        </p:nvSpPr>
        <p:spPr>
          <a:xfrm>
            <a:off x="1031846" y="3221372"/>
            <a:ext cx="1761688" cy="1996580"/>
          </a:xfrm>
          <a:prstGeom prst="wedgeRoundRectCallout">
            <a:avLst>
              <a:gd name="adj1" fmla="val -18452"/>
              <a:gd name="adj2" fmla="val 45693"/>
              <a:gd name="adj3" fmla="val 16667"/>
            </a:avLst>
          </a:prstGeom>
          <a:solidFill>
            <a:srgbClr val="E4DDC6"/>
          </a:solidFill>
          <a:ln>
            <a:solidFill>
              <a:srgbClr val="675A2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2"/>
                </a:solidFill>
                <a:latin typeface="Segoe UI" panose="020B0502040204020203" pitchFamily="34" charset="0"/>
                <a:cs typeface="Segoe UI" panose="020B0502040204020203" pitchFamily="34" charset="0"/>
              </a:rPr>
              <a:t>HPL Teacher</a:t>
            </a:r>
          </a:p>
          <a:p>
            <a:pPr algn="ctr"/>
            <a:endParaRPr lang="en-GB" sz="1200" dirty="0">
              <a:solidFill>
                <a:schemeClr val="tx2"/>
              </a:solidFill>
              <a:latin typeface="Segoe UI" panose="020B0502040204020203" pitchFamily="34" charset="0"/>
              <a:cs typeface="Segoe UI" panose="020B0502040204020203" pitchFamily="34" charset="0"/>
            </a:endParaRPr>
          </a:p>
          <a:p>
            <a:pPr algn="ctr"/>
            <a:r>
              <a:rPr lang="en-GB" sz="1200" dirty="0">
                <a:solidFill>
                  <a:schemeClr val="tx2"/>
                </a:solidFill>
                <a:latin typeface="Segoe UI" panose="020B0502040204020203" pitchFamily="34" charset="0"/>
                <a:cs typeface="Segoe UI" panose="020B0502040204020203" pitchFamily="34" charset="0"/>
              </a:rPr>
              <a:t>Nahid Akhtar</a:t>
            </a:r>
          </a:p>
          <a:p>
            <a:pPr algn="ctr"/>
            <a:r>
              <a:rPr lang="en-GB" sz="1200" dirty="0">
                <a:solidFill>
                  <a:schemeClr val="tx2"/>
                </a:solidFill>
                <a:latin typeface="Segoe UI"/>
                <a:cs typeface="Segoe UI"/>
              </a:rPr>
              <a:t>Emma Poole</a:t>
            </a:r>
            <a:endParaRPr lang="en-GB" sz="1200" dirty="0">
              <a:solidFill>
                <a:schemeClr val="tx2"/>
              </a:solidFill>
              <a:latin typeface="Segoe UI" panose="020B0502040204020203" pitchFamily="34" charset="0"/>
              <a:cs typeface="Segoe UI" panose="020B0502040204020203" pitchFamily="34" charset="0"/>
            </a:endParaRPr>
          </a:p>
        </p:txBody>
      </p:sp>
      <p:sp>
        <p:nvSpPr>
          <p:cNvPr id="5" name="Speech Bubble: Rectangle with Corners Rounded 4">
            <a:extLst>
              <a:ext uri="{FF2B5EF4-FFF2-40B4-BE49-F238E27FC236}">
                <a16:creationId xmlns:a16="http://schemas.microsoft.com/office/drawing/2014/main" id="{00E07710-1024-4E49-BD46-3C9837D49D91}"/>
              </a:ext>
            </a:extLst>
          </p:cNvPr>
          <p:cNvSpPr/>
          <p:nvPr/>
        </p:nvSpPr>
        <p:spPr>
          <a:xfrm>
            <a:off x="9189036" y="3221372"/>
            <a:ext cx="1761688" cy="1996580"/>
          </a:xfrm>
          <a:prstGeom prst="wedgeRoundRectCallout">
            <a:avLst>
              <a:gd name="adj1" fmla="val -18452"/>
              <a:gd name="adj2" fmla="val 45693"/>
              <a:gd name="adj3" fmla="val 16667"/>
            </a:avLst>
          </a:prstGeom>
          <a:solidFill>
            <a:srgbClr val="998546"/>
          </a:solidFill>
          <a:ln>
            <a:solidFill>
              <a:srgbClr val="675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Segoe UI" panose="020B0502040204020203" pitchFamily="34" charset="0"/>
                <a:cs typeface="Segoe UI" panose="020B0502040204020203" pitchFamily="34" charset="0"/>
              </a:rPr>
              <a:t>HPL Assessor</a:t>
            </a:r>
          </a:p>
          <a:p>
            <a:pPr algn="ctr"/>
            <a:endParaRPr lang="en-GB" b="1" dirty="0">
              <a:solidFill>
                <a:schemeClr val="tx2"/>
              </a:solidFill>
              <a:latin typeface="Segoe UI" panose="020B0502040204020203" pitchFamily="34" charset="0"/>
              <a:cs typeface="Segoe UI" panose="020B0502040204020203" pitchFamily="34" charset="0"/>
            </a:endParaRPr>
          </a:p>
          <a:p>
            <a:pPr algn="ctr"/>
            <a:r>
              <a:rPr lang="en-GB" sz="1200" dirty="0">
                <a:solidFill>
                  <a:schemeClr val="tx2"/>
                </a:solidFill>
                <a:latin typeface="Segoe UI" panose="020B0502040204020203" pitchFamily="34" charset="0"/>
                <a:cs typeface="Segoe UI" panose="020B0502040204020203" pitchFamily="34" charset="0"/>
              </a:rPr>
              <a:t>Kat Wittich-Jackson</a:t>
            </a:r>
          </a:p>
        </p:txBody>
      </p:sp>
      <p:sp>
        <p:nvSpPr>
          <p:cNvPr id="6" name="Speech Bubble: Rectangle with Corners Rounded 5">
            <a:extLst>
              <a:ext uri="{FF2B5EF4-FFF2-40B4-BE49-F238E27FC236}">
                <a16:creationId xmlns:a16="http://schemas.microsoft.com/office/drawing/2014/main" id="{CC6A56CF-4A47-1F12-A143-BD09D1C673A2}"/>
              </a:ext>
            </a:extLst>
          </p:cNvPr>
          <p:cNvSpPr/>
          <p:nvPr/>
        </p:nvSpPr>
        <p:spPr>
          <a:xfrm>
            <a:off x="6434760" y="3221372"/>
            <a:ext cx="1761688" cy="1996580"/>
          </a:xfrm>
          <a:prstGeom prst="wedgeRoundRectCallout">
            <a:avLst>
              <a:gd name="adj1" fmla="val -18452"/>
              <a:gd name="adj2" fmla="val 45693"/>
              <a:gd name="adj3" fmla="val 16667"/>
            </a:avLst>
          </a:prstGeom>
          <a:solidFill>
            <a:srgbClr val="B49F5C"/>
          </a:solidFill>
          <a:ln>
            <a:solidFill>
              <a:srgbClr val="675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Segoe UI" panose="020B0502040204020203" pitchFamily="34" charset="0"/>
                <a:cs typeface="Segoe UI" panose="020B0502040204020203" pitchFamily="34" charset="0"/>
              </a:rPr>
              <a:t>HPL Lead</a:t>
            </a:r>
          </a:p>
          <a:p>
            <a:pPr algn="ctr"/>
            <a:endParaRPr lang="en-GB" b="1" dirty="0">
              <a:solidFill>
                <a:schemeClr val="tx2"/>
              </a:solidFill>
              <a:latin typeface="Segoe UI" panose="020B0502040204020203" pitchFamily="34" charset="0"/>
              <a:cs typeface="Segoe UI" panose="020B0502040204020203" pitchFamily="34" charset="0"/>
            </a:endParaRPr>
          </a:p>
          <a:p>
            <a:pPr algn="ctr"/>
            <a:r>
              <a:rPr lang="en-GB" sz="1200" dirty="0">
                <a:solidFill>
                  <a:schemeClr val="tx2"/>
                </a:solidFill>
                <a:latin typeface="Segoe UI" panose="020B0502040204020203" pitchFamily="34" charset="0"/>
                <a:cs typeface="Segoe UI" panose="020B0502040204020203" pitchFamily="34" charset="0"/>
              </a:rPr>
              <a:t>Miguel Lopez</a:t>
            </a:r>
          </a:p>
        </p:txBody>
      </p:sp>
      <p:sp>
        <p:nvSpPr>
          <p:cNvPr id="7" name="Speech Bubble: Rectangle with Corners Rounded 6">
            <a:extLst>
              <a:ext uri="{FF2B5EF4-FFF2-40B4-BE49-F238E27FC236}">
                <a16:creationId xmlns:a16="http://schemas.microsoft.com/office/drawing/2014/main" id="{B5AD95EA-D53E-3A4E-4F77-52C8FF151374}"/>
              </a:ext>
            </a:extLst>
          </p:cNvPr>
          <p:cNvSpPr/>
          <p:nvPr/>
        </p:nvSpPr>
        <p:spPr>
          <a:xfrm>
            <a:off x="3698539" y="3221372"/>
            <a:ext cx="1761688" cy="1996580"/>
          </a:xfrm>
          <a:prstGeom prst="wedgeRoundRectCallout">
            <a:avLst>
              <a:gd name="adj1" fmla="val -18452"/>
              <a:gd name="adj2" fmla="val 45693"/>
              <a:gd name="adj3" fmla="val 16667"/>
            </a:avLst>
          </a:prstGeom>
          <a:solidFill>
            <a:srgbClr val="C0AE76"/>
          </a:solidFill>
          <a:ln>
            <a:solidFill>
              <a:srgbClr val="675A2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2"/>
                </a:solidFill>
                <a:latin typeface="Segoe UI" panose="020B0502040204020203" pitchFamily="34" charset="0"/>
                <a:cs typeface="Segoe UI" panose="020B0502040204020203" pitchFamily="34" charset="0"/>
              </a:rPr>
              <a:t>HPL Expert</a:t>
            </a:r>
          </a:p>
          <a:p>
            <a:pPr algn="ctr"/>
            <a:endParaRPr lang="en-GB" b="1" dirty="0">
              <a:solidFill>
                <a:schemeClr val="tx2"/>
              </a:solidFill>
              <a:latin typeface="Segoe UI" panose="020B0502040204020203" pitchFamily="34" charset="0"/>
              <a:cs typeface="Segoe UI" panose="020B0502040204020203" pitchFamily="34" charset="0"/>
            </a:endParaRPr>
          </a:p>
          <a:p>
            <a:pPr algn="ctr"/>
            <a:endParaRPr lang="en-GB" sz="1200" dirty="0">
              <a:solidFill>
                <a:schemeClr val="tx2"/>
              </a:solidFill>
              <a:latin typeface="Segoe UI" panose="020B0502040204020203" pitchFamily="34" charset="0"/>
              <a:cs typeface="Segoe UI" panose="020B0502040204020203" pitchFamily="34" charset="0"/>
            </a:endParaRPr>
          </a:p>
        </p:txBody>
      </p:sp>
      <p:sp>
        <p:nvSpPr>
          <p:cNvPr id="8" name="Arrow: Right 7">
            <a:extLst>
              <a:ext uri="{FF2B5EF4-FFF2-40B4-BE49-F238E27FC236}">
                <a16:creationId xmlns:a16="http://schemas.microsoft.com/office/drawing/2014/main" id="{BF5AEF0C-0784-9801-17D2-8105DFFC024A}"/>
              </a:ext>
            </a:extLst>
          </p:cNvPr>
          <p:cNvSpPr/>
          <p:nvPr/>
        </p:nvSpPr>
        <p:spPr>
          <a:xfrm>
            <a:off x="3015531" y="4051883"/>
            <a:ext cx="503339" cy="327170"/>
          </a:xfrm>
          <a:prstGeom prst="rightArrow">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rrow: Right 8">
            <a:extLst>
              <a:ext uri="{FF2B5EF4-FFF2-40B4-BE49-F238E27FC236}">
                <a16:creationId xmlns:a16="http://schemas.microsoft.com/office/drawing/2014/main" id="{128985CE-416D-95BB-2D65-EC2B285D9E0B}"/>
              </a:ext>
            </a:extLst>
          </p:cNvPr>
          <p:cNvSpPr/>
          <p:nvPr/>
        </p:nvSpPr>
        <p:spPr>
          <a:xfrm>
            <a:off x="8458527" y="4051883"/>
            <a:ext cx="503339" cy="327170"/>
          </a:xfrm>
          <a:prstGeom prst="rightArrow">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rrow: Right 9">
            <a:extLst>
              <a:ext uri="{FF2B5EF4-FFF2-40B4-BE49-F238E27FC236}">
                <a16:creationId xmlns:a16="http://schemas.microsoft.com/office/drawing/2014/main" id="{FA68F3E3-2A76-1499-DF6F-84A88459F802}"/>
              </a:ext>
            </a:extLst>
          </p:cNvPr>
          <p:cNvSpPr/>
          <p:nvPr/>
        </p:nvSpPr>
        <p:spPr>
          <a:xfrm>
            <a:off x="5709424" y="4051883"/>
            <a:ext cx="503339" cy="327170"/>
          </a:xfrm>
          <a:prstGeom prst="rightArrow">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ontent Placeholder 2">
            <a:extLst>
              <a:ext uri="{FF2B5EF4-FFF2-40B4-BE49-F238E27FC236}">
                <a16:creationId xmlns:a16="http://schemas.microsoft.com/office/drawing/2014/main" id="{04BE5EA5-2CA6-2374-CF40-B81AFB594DFD}"/>
              </a:ext>
            </a:extLst>
          </p:cNvPr>
          <p:cNvSpPr txBox="1">
            <a:spLocks/>
          </p:cNvSpPr>
          <p:nvPr/>
        </p:nvSpPr>
        <p:spPr>
          <a:xfrm>
            <a:off x="224907" y="2474541"/>
            <a:ext cx="11623844" cy="6631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solidFill>
                  <a:schemeClr val="tx2"/>
                </a:solidFill>
                <a:latin typeface="Segoe UI" panose="020B0502040204020203" pitchFamily="34" charset="0"/>
                <a:cs typeface="Segoe UI" panose="020B0502040204020203" pitchFamily="34" charset="0"/>
              </a:rPr>
              <a:t>Several of our colleagues have already successfully complete these courses.  Please speak to one of them for more information on their experiences of these courses.  We have a limited number of places each year so spaces will be on a application basis.</a:t>
            </a:r>
          </a:p>
          <a:p>
            <a:endParaRPr lang="en-GB" dirty="0"/>
          </a:p>
        </p:txBody>
      </p:sp>
      <p:sp>
        <p:nvSpPr>
          <p:cNvPr id="12" name="Content Placeholder 2">
            <a:extLst>
              <a:ext uri="{FF2B5EF4-FFF2-40B4-BE49-F238E27FC236}">
                <a16:creationId xmlns:a16="http://schemas.microsoft.com/office/drawing/2014/main" id="{FB7FFB4A-CF96-C932-0728-F9438ABC6CFD}"/>
              </a:ext>
            </a:extLst>
          </p:cNvPr>
          <p:cNvSpPr txBox="1">
            <a:spLocks/>
          </p:cNvSpPr>
          <p:nvPr/>
        </p:nvSpPr>
        <p:spPr>
          <a:xfrm>
            <a:off x="902405" y="5487376"/>
            <a:ext cx="2020570" cy="896646"/>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chemeClr val="tx2"/>
                </a:solidFill>
                <a:latin typeface="Segoe UI" panose="020B0502040204020203" pitchFamily="34" charset="0"/>
                <a:cs typeface="Segoe UI" panose="020B0502040204020203" pitchFamily="34" charset="0"/>
              </a:rPr>
              <a:t>£500 one-off payment for successful completion</a:t>
            </a:r>
          </a:p>
          <a:p>
            <a:pPr marL="0" indent="0" algn="ctr">
              <a:buNone/>
            </a:pPr>
            <a:r>
              <a:rPr lang="en-GB" dirty="0">
                <a:solidFill>
                  <a:schemeClr val="tx2"/>
                </a:solidFill>
                <a:latin typeface="Segoe UI" panose="020B0502040204020203" pitchFamily="34" charset="0"/>
                <a:cs typeface="Segoe UI" panose="020B0502040204020203" pitchFamily="34" charset="0"/>
              </a:rPr>
              <a:t>£500 each July for two years for consistency</a:t>
            </a:r>
          </a:p>
        </p:txBody>
      </p:sp>
      <p:sp>
        <p:nvSpPr>
          <p:cNvPr id="13" name="Content Placeholder 2">
            <a:extLst>
              <a:ext uri="{FF2B5EF4-FFF2-40B4-BE49-F238E27FC236}">
                <a16:creationId xmlns:a16="http://schemas.microsoft.com/office/drawing/2014/main" id="{C7603EB1-74D0-92DD-1A24-A3A2579DD00D}"/>
              </a:ext>
            </a:extLst>
          </p:cNvPr>
          <p:cNvSpPr txBox="1">
            <a:spLocks/>
          </p:cNvSpPr>
          <p:nvPr/>
        </p:nvSpPr>
        <p:spPr>
          <a:xfrm>
            <a:off x="3569098" y="5487376"/>
            <a:ext cx="2020570" cy="896646"/>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chemeClr val="tx2"/>
                </a:solidFill>
                <a:latin typeface="Segoe UI" panose="020B0502040204020203" pitchFamily="34" charset="0"/>
                <a:cs typeface="Segoe UI" panose="020B0502040204020203" pitchFamily="34" charset="0"/>
              </a:rPr>
              <a:t>£1,000 one-off payment for successful completion</a:t>
            </a:r>
          </a:p>
          <a:p>
            <a:pPr marL="0" indent="0" algn="ctr">
              <a:buNone/>
            </a:pPr>
            <a:r>
              <a:rPr lang="en-GB" dirty="0">
                <a:solidFill>
                  <a:schemeClr val="tx2"/>
                </a:solidFill>
                <a:latin typeface="Segoe UI" panose="020B0502040204020203" pitchFamily="34" charset="0"/>
                <a:cs typeface="Segoe UI" panose="020B0502040204020203" pitchFamily="34" charset="0"/>
              </a:rPr>
              <a:t>£1,000 each July for two years for consistency</a:t>
            </a:r>
          </a:p>
        </p:txBody>
      </p:sp>
      <p:sp>
        <p:nvSpPr>
          <p:cNvPr id="14" name="Content Placeholder 2">
            <a:extLst>
              <a:ext uri="{FF2B5EF4-FFF2-40B4-BE49-F238E27FC236}">
                <a16:creationId xmlns:a16="http://schemas.microsoft.com/office/drawing/2014/main" id="{1C317AB2-A9BB-F9DE-DC76-6641B278626B}"/>
              </a:ext>
            </a:extLst>
          </p:cNvPr>
          <p:cNvSpPr txBox="1">
            <a:spLocks/>
          </p:cNvSpPr>
          <p:nvPr/>
        </p:nvSpPr>
        <p:spPr>
          <a:xfrm>
            <a:off x="6305319" y="5487376"/>
            <a:ext cx="2020570" cy="896646"/>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chemeClr val="tx2"/>
                </a:solidFill>
                <a:latin typeface="Segoe UI" panose="020B0502040204020203" pitchFamily="34" charset="0"/>
                <a:cs typeface="Segoe UI" panose="020B0502040204020203" pitchFamily="34" charset="0"/>
              </a:rPr>
              <a:t>£1,500 one-off payment for successful completion</a:t>
            </a:r>
          </a:p>
          <a:p>
            <a:pPr marL="0" indent="0" algn="ctr">
              <a:buNone/>
            </a:pPr>
            <a:r>
              <a:rPr lang="en-GB" dirty="0">
                <a:solidFill>
                  <a:schemeClr val="tx2"/>
                </a:solidFill>
                <a:latin typeface="Segoe UI" panose="020B0502040204020203" pitchFamily="34" charset="0"/>
                <a:cs typeface="Segoe UI" panose="020B0502040204020203" pitchFamily="34" charset="0"/>
              </a:rPr>
              <a:t>£1,500 each July for two years for consistency</a:t>
            </a:r>
          </a:p>
        </p:txBody>
      </p:sp>
      <p:sp>
        <p:nvSpPr>
          <p:cNvPr id="15" name="Explosion: 14 Points 14">
            <a:extLst>
              <a:ext uri="{FF2B5EF4-FFF2-40B4-BE49-F238E27FC236}">
                <a16:creationId xmlns:a16="http://schemas.microsoft.com/office/drawing/2014/main" id="{A5BFAE93-68BD-08C4-9DEE-8227856E3F4D}"/>
              </a:ext>
            </a:extLst>
          </p:cNvPr>
          <p:cNvSpPr/>
          <p:nvPr/>
        </p:nvSpPr>
        <p:spPr>
          <a:xfrm>
            <a:off x="10519793" y="5712227"/>
            <a:ext cx="1359017" cy="1016471"/>
          </a:xfrm>
          <a:prstGeom prst="irregularSeal2">
            <a:avLst/>
          </a:prstGeom>
          <a:solidFill>
            <a:srgbClr val="E4DDC6"/>
          </a:solidFill>
          <a:ln>
            <a:solidFill>
              <a:srgbClr val="675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2"/>
                </a:solidFill>
              </a:rPr>
              <a:t>20 Credits</a:t>
            </a:r>
            <a:r>
              <a:rPr lang="en-GB" sz="900" b="1" dirty="0">
                <a:solidFill>
                  <a:schemeClr val="tx2"/>
                </a:solidFill>
              </a:rPr>
              <a:t> </a:t>
            </a:r>
            <a:endParaRPr lang="en-GB" sz="1050" b="1" dirty="0">
              <a:solidFill>
                <a:schemeClr val="tx2"/>
              </a:solidFill>
            </a:endParaRPr>
          </a:p>
        </p:txBody>
      </p:sp>
    </p:spTree>
    <p:extLst>
      <p:ext uri="{BB962C8B-B14F-4D97-AF65-F5344CB8AC3E}">
        <p14:creationId xmlns:p14="http://schemas.microsoft.com/office/powerpoint/2010/main" val="2024576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0F85AF-F78C-53F3-4CD7-DF60FB9188B7}"/>
              </a:ext>
            </a:extLst>
          </p:cNvPr>
          <p:cNvSpPr>
            <a:spLocks noGrp="1"/>
          </p:cNvSpPr>
          <p:nvPr>
            <p:ph type="title"/>
          </p:nvPr>
        </p:nvSpPr>
        <p:spPr>
          <a:xfrm>
            <a:off x="389948" y="95538"/>
            <a:ext cx="5323715" cy="912168"/>
          </a:xfrm>
        </p:spPr>
        <p:txBody>
          <a:bodyPr anchor="b">
            <a:normAutofit/>
          </a:bodyPr>
          <a:lstStyle/>
          <a:p>
            <a:r>
              <a:rPr lang="en-GB" sz="4000" b="1" dirty="0">
                <a:solidFill>
                  <a:schemeClr val="tx2"/>
                </a:solidFill>
                <a:latin typeface="OPTILawrence" pitchFamily="50" charset="0"/>
              </a:rPr>
              <a:t>In-House Training</a:t>
            </a:r>
          </a:p>
        </p:txBody>
      </p:sp>
      <p:sp>
        <p:nvSpPr>
          <p:cNvPr id="3" name="Content Placeholder 2">
            <a:extLst>
              <a:ext uri="{FF2B5EF4-FFF2-40B4-BE49-F238E27FC236}">
                <a16:creationId xmlns:a16="http://schemas.microsoft.com/office/drawing/2014/main" id="{F6785755-5E79-7929-9B15-A2256C2810AB}"/>
              </a:ext>
            </a:extLst>
          </p:cNvPr>
          <p:cNvSpPr>
            <a:spLocks noGrp="1"/>
          </p:cNvSpPr>
          <p:nvPr>
            <p:ph idx="1"/>
          </p:nvPr>
        </p:nvSpPr>
        <p:spPr>
          <a:xfrm>
            <a:off x="457200" y="1534470"/>
            <a:ext cx="5767431" cy="4796765"/>
          </a:xfrm>
        </p:spPr>
        <p:txBody>
          <a:bodyPr anchor="t">
            <a:normAutofit/>
          </a:bodyPr>
          <a:lstStyle/>
          <a:p>
            <a:pPr marL="0" indent="0">
              <a:buNone/>
            </a:pPr>
            <a:r>
              <a:rPr lang="en-GB" sz="1400" dirty="0">
                <a:solidFill>
                  <a:srgbClr val="998546"/>
                </a:solidFill>
                <a:latin typeface="Segoe UI" panose="020B0502040204020203" pitchFamily="34" charset="0"/>
                <a:cs typeface="Segoe UI" panose="020B0502040204020203" pitchFamily="34" charset="0"/>
              </a:rPr>
              <a:t>This training format is the one that most of us at CCS will be most familiar with and will continue to form part of our CPD offer.</a:t>
            </a:r>
          </a:p>
          <a:p>
            <a:pPr marL="0" indent="0">
              <a:buNone/>
            </a:pPr>
            <a:endParaRPr lang="en-GB" sz="1100" dirty="0">
              <a:solidFill>
                <a:srgbClr val="998546"/>
              </a:solidFill>
              <a:latin typeface="Segoe UI" panose="020B0502040204020203" pitchFamily="34" charset="0"/>
              <a:cs typeface="Segoe UI" panose="020B0502040204020203" pitchFamily="34" charset="0"/>
            </a:endParaRPr>
          </a:p>
          <a:p>
            <a:pPr marL="0" indent="0">
              <a:buNone/>
            </a:pPr>
            <a:r>
              <a:rPr lang="en-GB" sz="1400" dirty="0">
                <a:solidFill>
                  <a:srgbClr val="998546"/>
                </a:solidFill>
                <a:latin typeface="Segoe UI" panose="020B0502040204020203" pitchFamily="34" charset="0"/>
                <a:cs typeface="Segoe UI" panose="020B0502040204020203" pitchFamily="34" charset="0"/>
              </a:rPr>
              <a:t>In-house sessions are those that run after school (outside of team meetings, training days and all through CPD)</a:t>
            </a:r>
          </a:p>
          <a:p>
            <a:pPr marL="0" indent="0">
              <a:buNone/>
            </a:pPr>
            <a:endParaRPr lang="en-GB" sz="1100" dirty="0">
              <a:solidFill>
                <a:srgbClr val="998546"/>
              </a:solidFill>
              <a:latin typeface="Segoe UI" panose="020B0502040204020203" pitchFamily="34" charset="0"/>
              <a:cs typeface="Segoe UI" panose="020B0502040204020203" pitchFamily="34" charset="0"/>
            </a:endParaRPr>
          </a:p>
          <a:p>
            <a:pPr marL="0" indent="0">
              <a:buNone/>
            </a:pPr>
            <a:r>
              <a:rPr lang="en-GB" sz="1400" dirty="0">
                <a:solidFill>
                  <a:srgbClr val="998546"/>
                </a:solidFill>
                <a:latin typeface="Segoe UI" panose="020B0502040204020203" pitchFamily="34" charset="0"/>
                <a:cs typeface="Segoe UI" panose="020B0502040204020203" pitchFamily="34" charset="0"/>
              </a:rPr>
              <a:t>We have so much expertise and experience within our school already, and we want to share best practice and support colleagues to be the very best they can be,</a:t>
            </a:r>
          </a:p>
          <a:p>
            <a:pPr marL="0" indent="0">
              <a:buNone/>
            </a:pPr>
            <a:endParaRPr lang="en-GB" sz="1100" dirty="0">
              <a:solidFill>
                <a:srgbClr val="998546"/>
              </a:solidFill>
              <a:latin typeface="Segoe UI" panose="020B0502040204020203" pitchFamily="34" charset="0"/>
              <a:cs typeface="Segoe UI" panose="020B0502040204020203" pitchFamily="34" charset="0"/>
            </a:endParaRPr>
          </a:p>
          <a:p>
            <a:pPr marL="0" indent="0">
              <a:buNone/>
            </a:pPr>
            <a:r>
              <a:rPr lang="en-GB" sz="1400" dirty="0">
                <a:solidFill>
                  <a:srgbClr val="998546"/>
                </a:solidFill>
                <a:latin typeface="Segoe UI" panose="020B0502040204020203" pitchFamily="34" charset="0"/>
                <a:cs typeface="Segoe UI" panose="020B0502040204020203" pitchFamily="34" charset="0"/>
              </a:rPr>
              <a:t>These sessions aim to highlight key areas, in line with school priorities, and/or address concerns or gaps that people may have and we want to help fill.  For example, an in-house session on how to support visually impaired students in your class.</a:t>
            </a:r>
          </a:p>
          <a:p>
            <a:pPr marL="0" indent="0">
              <a:buNone/>
            </a:pPr>
            <a:endParaRPr lang="en-GB" sz="1100" dirty="0">
              <a:solidFill>
                <a:srgbClr val="998546"/>
              </a:solidFill>
              <a:latin typeface="Segoe UI" panose="020B0502040204020203" pitchFamily="34" charset="0"/>
              <a:cs typeface="Segoe UI" panose="020B0502040204020203" pitchFamily="34" charset="0"/>
            </a:endParaRPr>
          </a:p>
          <a:p>
            <a:pPr marL="0" indent="0">
              <a:buNone/>
            </a:pPr>
            <a:r>
              <a:rPr lang="en-GB" sz="1400" dirty="0">
                <a:solidFill>
                  <a:srgbClr val="998546"/>
                </a:solidFill>
                <a:latin typeface="Segoe UI" panose="020B0502040204020203" pitchFamily="34" charset="0"/>
                <a:cs typeface="Segoe UI" panose="020B0502040204020203" pitchFamily="34" charset="0"/>
              </a:rPr>
              <a:t>There are credits for leading these in-house sessions and sharing your expertise, and also for attending them.</a:t>
            </a:r>
          </a:p>
        </p:txBody>
      </p:sp>
      <p:sp>
        <p:nvSpPr>
          <p:cNvPr id="8201" name="Rectangle 820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3" name="Rectangle 820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5" name="Rectangle 820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7" name="Rectangle 820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Training &amp; Development - Whitney Career Guidance">
            <a:extLst>
              <a:ext uri="{FF2B5EF4-FFF2-40B4-BE49-F238E27FC236}">
                <a16:creationId xmlns:a16="http://schemas.microsoft.com/office/drawing/2014/main" id="{149135C8-3C7C-4414-50A9-89AC6A19C8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2193787"/>
            <a:ext cx="4170530" cy="2502318"/>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14 Points 3">
            <a:extLst>
              <a:ext uri="{FF2B5EF4-FFF2-40B4-BE49-F238E27FC236}">
                <a16:creationId xmlns:a16="http://schemas.microsoft.com/office/drawing/2014/main" id="{22ADF6F2-5F04-67D0-4024-DF4B67C4A00C}"/>
              </a:ext>
            </a:extLst>
          </p:cNvPr>
          <p:cNvSpPr/>
          <p:nvPr/>
        </p:nvSpPr>
        <p:spPr>
          <a:xfrm>
            <a:off x="10519793" y="5712227"/>
            <a:ext cx="1359017" cy="1016471"/>
          </a:xfrm>
          <a:prstGeom prst="irregularSeal2">
            <a:avLst/>
          </a:prstGeom>
          <a:solidFill>
            <a:srgbClr val="E4DDC6"/>
          </a:solidFill>
          <a:ln>
            <a:solidFill>
              <a:srgbClr val="675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2"/>
                </a:solidFill>
              </a:rPr>
              <a:t>10 Credits</a:t>
            </a:r>
            <a:r>
              <a:rPr lang="en-GB" sz="900" b="1" dirty="0">
                <a:solidFill>
                  <a:schemeClr val="tx2"/>
                </a:solidFill>
              </a:rPr>
              <a:t> </a:t>
            </a:r>
            <a:endParaRPr lang="en-GB" sz="1050" b="1" dirty="0">
              <a:solidFill>
                <a:schemeClr val="tx2"/>
              </a:solidFill>
            </a:endParaRPr>
          </a:p>
        </p:txBody>
      </p:sp>
    </p:spTree>
    <p:extLst>
      <p:ext uri="{BB962C8B-B14F-4D97-AF65-F5344CB8AC3E}">
        <p14:creationId xmlns:p14="http://schemas.microsoft.com/office/powerpoint/2010/main" val="2387820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5F4B61-9B4C-34D1-79C0-DF5B8EBA259E}"/>
              </a:ext>
            </a:extLst>
          </p:cNvPr>
          <p:cNvSpPr>
            <a:spLocks noGrp="1"/>
          </p:cNvSpPr>
          <p:nvPr>
            <p:ph type="title"/>
          </p:nvPr>
        </p:nvSpPr>
        <p:spPr>
          <a:xfrm>
            <a:off x="298577" y="386410"/>
            <a:ext cx="10044023" cy="877729"/>
          </a:xfrm>
        </p:spPr>
        <p:txBody>
          <a:bodyPr anchor="ctr">
            <a:normAutofit/>
          </a:bodyPr>
          <a:lstStyle/>
          <a:p>
            <a:r>
              <a:rPr lang="en-GB" sz="4000" b="1" dirty="0">
                <a:solidFill>
                  <a:srgbClr val="998546"/>
                </a:solidFill>
                <a:latin typeface="OPTILawrence" pitchFamily="50" charset="0"/>
              </a:rPr>
              <a:t>NPQ Qualifications</a:t>
            </a:r>
            <a:endParaRPr lang="en-GB" sz="4000" dirty="0">
              <a:solidFill>
                <a:srgbClr val="998546"/>
              </a:solidFill>
            </a:endParaRPr>
          </a:p>
        </p:txBody>
      </p:sp>
      <p:sp>
        <p:nvSpPr>
          <p:cNvPr id="4" name="Rectangle 1">
            <a:extLst>
              <a:ext uri="{FF2B5EF4-FFF2-40B4-BE49-F238E27FC236}">
                <a16:creationId xmlns:a16="http://schemas.microsoft.com/office/drawing/2014/main" id="{6ED5A105-CB18-2F10-E3B5-4E1524A877B4}"/>
              </a:ext>
            </a:extLst>
          </p:cNvPr>
          <p:cNvSpPr>
            <a:spLocks noGrp="1" noChangeArrowheads="1"/>
          </p:cNvSpPr>
          <p:nvPr>
            <p:ph idx="1"/>
          </p:nvPr>
        </p:nvSpPr>
        <p:spPr bwMode="auto">
          <a:xfrm>
            <a:off x="298577" y="2323735"/>
            <a:ext cx="11722541" cy="45344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960" tIns="126960" rIns="9144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defTabSz="694944">
              <a:lnSpc>
                <a:spcPct val="100000"/>
              </a:lnSpc>
              <a:spcAft>
                <a:spcPts val="600"/>
              </a:spcAft>
              <a:buNone/>
            </a:pPr>
            <a:r>
              <a:rPr lang="en-US" altLang="en-US" sz="1100" kern="1200" dirty="0">
                <a:solidFill>
                  <a:schemeClr val="tx2"/>
                </a:solidFill>
                <a:latin typeface="Segoe UI" panose="020B0502040204020203" pitchFamily="34" charset="0"/>
                <a:ea typeface="+mn-ea"/>
                <a:cs typeface="Segoe UI" panose="020B0502040204020203" pitchFamily="34" charset="0"/>
              </a:rPr>
              <a:t>Four NPQs in specialist areas of teaching have been designed with both classroom teachers and leaders in mind. They are:</a:t>
            </a:r>
          </a:p>
          <a:p>
            <a:pPr marL="0" indent="0" defTabSz="694944">
              <a:lnSpc>
                <a:spcPct val="100000"/>
              </a:lnSpc>
              <a:spcAft>
                <a:spcPts val="600"/>
              </a:spcAft>
              <a:buNone/>
            </a:pPr>
            <a:endParaRPr lang="en-US" altLang="en-US" sz="400" kern="1200" dirty="0">
              <a:solidFill>
                <a:srgbClr val="002060"/>
              </a:solidFill>
              <a:latin typeface="Segoe UI" panose="020B0502040204020203" pitchFamily="34" charset="0"/>
              <a:ea typeface="+mn-ea"/>
              <a:cs typeface="Segoe UI" panose="020B0502040204020203" pitchFamily="34" charset="0"/>
            </a:endParaRPr>
          </a:p>
          <a:p>
            <a:pPr marL="0" indent="0" defTabSz="694944">
              <a:lnSpc>
                <a:spcPct val="100000"/>
              </a:lnSpc>
              <a:spcAft>
                <a:spcPts val="600"/>
              </a:spcAft>
              <a:buFontTx/>
              <a:buChar char="•"/>
            </a:pPr>
            <a:r>
              <a:rPr lang="en-US" altLang="en-US" sz="1100" b="1" kern="1200" dirty="0">
                <a:solidFill>
                  <a:srgbClr val="998546"/>
                </a:solidFill>
                <a:latin typeface="Segoe UI" panose="020B0502040204020203" pitchFamily="34" charset="0"/>
                <a:ea typeface="+mn-ea"/>
                <a:cs typeface="Segoe UI" panose="020B0502040204020203" pitchFamily="34" charset="0"/>
                <a:hlinkClick r:id="rId2">
                  <a:extLst>
                    <a:ext uri="{A12FA001-AC4F-418D-AE19-62706E023703}">
                      <ahyp:hlinkClr xmlns:ahyp="http://schemas.microsoft.com/office/drawing/2018/hyperlinkcolor" val="tx"/>
                    </a:ext>
                  </a:extLst>
                </a:hlinkClick>
              </a:rPr>
              <a:t>Leading teacher development</a:t>
            </a:r>
            <a:r>
              <a:rPr lang="en-US" altLang="en-US" sz="1100" kern="1200" dirty="0">
                <a:solidFill>
                  <a:srgbClr val="998546"/>
                </a:solidFill>
                <a:latin typeface="Segoe UI" panose="020B0502040204020203" pitchFamily="34" charset="0"/>
                <a:ea typeface="+mn-ea"/>
                <a:cs typeface="Segoe UI" panose="020B0502040204020203" pitchFamily="34" charset="0"/>
              </a:rPr>
              <a:t> </a:t>
            </a:r>
            <a:r>
              <a:rPr lang="en-US" altLang="en-US" sz="1100" kern="1200" dirty="0">
                <a:solidFill>
                  <a:schemeClr val="tx2"/>
                </a:solidFill>
                <a:latin typeface="Segoe UI" panose="020B0502040204020203" pitchFamily="34" charset="0"/>
                <a:ea typeface="+mn-ea"/>
                <a:cs typeface="Segoe UI" panose="020B0502040204020203" pitchFamily="34" charset="0"/>
              </a:rPr>
              <a:t>– learn how to become a teacher educator and successfully support teachers in your school to expand their skills</a:t>
            </a:r>
          </a:p>
          <a:p>
            <a:pPr marL="0" indent="0" defTabSz="694944">
              <a:lnSpc>
                <a:spcPct val="100000"/>
              </a:lnSpc>
              <a:spcAft>
                <a:spcPts val="600"/>
              </a:spcAft>
              <a:buFontTx/>
              <a:buChar char="•"/>
            </a:pPr>
            <a:r>
              <a:rPr lang="en-US" altLang="en-US" sz="1100" b="1" kern="1200" dirty="0">
                <a:solidFill>
                  <a:srgbClr val="998546"/>
                </a:solidFill>
                <a:latin typeface="Segoe UI" panose="020B0502040204020203" pitchFamily="34" charset="0"/>
                <a:ea typeface="+mn-ea"/>
                <a:cs typeface="Segoe UI" panose="020B0502040204020203" pitchFamily="34" charset="0"/>
                <a:hlinkClick r:id="rId3">
                  <a:extLst>
                    <a:ext uri="{A12FA001-AC4F-418D-AE19-62706E023703}">
                      <ahyp:hlinkClr xmlns:ahyp="http://schemas.microsoft.com/office/drawing/2018/hyperlinkcolor" val="tx"/>
                    </a:ext>
                  </a:extLst>
                </a:hlinkClick>
              </a:rPr>
              <a:t>Leading teaching</a:t>
            </a:r>
            <a:r>
              <a:rPr lang="en-US" altLang="en-US" sz="1100" kern="1200" dirty="0">
                <a:solidFill>
                  <a:srgbClr val="998546"/>
                </a:solidFill>
                <a:latin typeface="Segoe UI" panose="020B0502040204020203" pitchFamily="34" charset="0"/>
                <a:ea typeface="+mn-ea"/>
                <a:cs typeface="Segoe UI" panose="020B0502040204020203" pitchFamily="34" charset="0"/>
              </a:rPr>
              <a:t> </a:t>
            </a:r>
            <a:r>
              <a:rPr lang="en-US" altLang="en-US" sz="1100" kern="1200" dirty="0">
                <a:solidFill>
                  <a:schemeClr val="tx2"/>
                </a:solidFill>
                <a:latin typeface="Segoe UI" panose="020B0502040204020203" pitchFamily="34" charset="0"/>
                <a:ea typeface="+mn-ea"/>
                <a:cs typeface="Segoe UI" panose="020B0502040204020203" pitchFamily="34" charset="0"/>
              </a:rPr>
              <a:t>– learn how to lead the teaching and learning of a subject, year group or phase</a:t>
            </a:r>
          </a:p>
          <a:p>
            <a:pPr marL="0" indent="0" defTabSz="694944">
              <a:lnSpc>
                <a:spcPct val="100000"/>
              </a:lnSpc>
              <a:spcAft>
                <a:spcPts val="600"/>
              </a:spcAft>
              <a:buFontTx/>
              <a:buChar char="•"/>
            </a:pPr>
            <a:r>
              <a:rPr lang="en-US" altLang="en-US" sz="1100" b="1" kern="1200" dirty="0">
                <a:solidFill>
                  <a:srgbClr val="998546"/>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Leading </a:t>
            </a:r>
            <a:r>
              <a:rPr lang="en-GB" altLang="en-US" sz="1100" b="1" kern="1200" dirty="0">
                <a:solidFill>
                  <a:srgbClr val="998546"/>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behaviour</a:t>
            </a:r>
            <a:r>
              <a:rPr lang="en-US" altLang="en-US" sz="1100" b="1" kern="1200" dirty="0">
                <a:solidFill>
                  <a:srgbClr val="998546"/>
                </a:solidFill>
                <a:latin typeface="Segoe UI" panose="020B0502040204020203" pitchFamily="34" charset="0"/>
                <a:ea typeface="+mn-ea"/>
                <a:cs typeface="Segoe UI" panose="020B0502040204020203" pitchFamily="34" charset="0"/>
                <a:hlinkClick r:id="rId4">
                  <a:extLst>
                    <a:ext uri="{A12FA001-AC4F-418D-AE19-62706E023703}">
                      <ahyp:hlinkClr xmlns:ahyp="http://schemas.microsoft.com/office/drawing/2018/hyperlinkcolor" val="tx"/>
                    </a:ext>
                  </a:extLst>
                </a:hlinkClick>
              </a:rPr>
              <a:t> and culture</a:t>
            </a:r>
            <a:r>
              <a:rPr lang="en-US" altLang="en-US" sz="1100" kern="1200" dirty="0">
                <a:solidFill>
                  <a:srgbClr val="998546"/>
                </a:solidFill>
                <a:latin typeface="Segoe UI" panose="020B0502040204020203" pitchFamily="34" charset="0"/>
                <a:ea typeface="+mn-ea"/>
                <a:cs typeface="Segoe UI" panose="020B0502040204020203" pitchFamily="34" charset="0"/>
              </a:rPr>
              <a:t> </a:t>
            </a:r>
            <a:r>
              <a:rPr lang="en-US" altLang="en-US" sz="1100" kern="1200" dirty="0">
                <a:solidFill>
                  <a:schemeClr val="tx2"/>
                </a:solidFill>
                <a:latin typeface="Segoe UI" panose="020B0502040204020203" pitchFamily="34" charset="0"/>
                <a:ea typeface="+mn-ea"/>
                <a:cs typeface="Segoe UI" panose="020B0502040204020203" pitchFamily="34" charset="0"/>
              </a:rPr>
              <a:t>– learn how to create a culture of good </a:t>
            </a:r>
            <a:r>
              <a:rPr lang="en-GB" altLang="en-US" sz="1100" kern="1200" dirty="0">
                <a:solidFill>
                  <a:schemeClr val="tx2"/>
                </a:solidFill>
                <a:latin typeface="Segoe UI" panose="020B0502040204020203" pitchFamily="34" charset="0"/>
                <a:ea typeface="+mn-ea"/>
                <a:cs typeface="Segoe UI" panose="020B0502040204020203" pitchFamily="34" charset="0"/>
              </a:rPr>
              <a:t>behaviour</a:t>
            </a:r>
            <a:r>
              <a:rPr lang="en-US" altLang="en-US" sz="1100" kern="1200" dirty="0">
                <a:solidFill>
                  <a:schemeClr val="tx2"/>
                </a:solidFill>
                <a:latin typeface="Segoe UI" panose="020B0502040204020203" pitchFamily="34" charset="0"/>
                <a:ea typeface="+mn-ea"/>
                <a:cs typeface="Segoe UI" panose="020B0502040204020203" pitchFamily="34" charset="0"/>
              </a:rPr>
              <a:t> and high expectations in which staff and pupils can thrive</a:t>
            </a:r>
          </a:p>
          <a:p>
            <a:pPr marL="0" indent="0" defTabSz="694944">
              <a:lnSpc>
                <a:spcPct val="100000"/>
              </a:lnSpc>
              <a:spcAft>
                <a:spcPts val="600"/>
              </a:spcAft>
              <a:buFontTx/>
              <a:buChar char="•"/>
            </a:pPr>
            <a:r>
              <a:rPr lang="en-US" altLang="en-US" sz="1100" b="1" kern="1200" dirty="0">
                <a:solidFill>
                  <a:srgbClr val="998546"/>
                </a:solidFill>
                <a:latin typeface="Segoe UI" panose="020B0502040204020203" pitchFamily="34" charset="0"/>
                <a:ea typeface="+mn-ea"/>
                <a:cs typeface="Segoe UI" panose="020B0502040204020203" pitchFamily="34" charset="0"/>
                <a:hlinkClick r:id="rId5">
                  <a:extLst>
                    <a:ext uri="{A12FA001-AC4F-418D-AE19-62706E023703}">
                      <ahyp:hlinkClr xmlns:ahyp="http://schemas.microsoft.com/office/drawing/2018/hyperlinkcolor" val="tx"/>
                    </a:ext>
                  </a:extLst>
                </a:hlinkClick>
              </a:rPr>
              <a:t>Leading literacy</a:t>
            </a:r>
            <a:r>
              <a:rPr lang="en-US" altLang="en-US" sz="1100" kern="1200" dirty="0">
                <a:solidFill>
                  <a:schemeClr val="tx2"/>
                </a:solidFill>
                <a:latin typeface="Segoe UI" panose="020B0502040204020203" pitchFamily="34" charset="0"/>
                <a:ea typeface="+mn-ea"/>
                <a:cs typeface="Segoe UI" panose="020B0502040204020203" pitchFamily="34" charset="0"/>
              </a:rPr>
              <a:t> – learn how to effectively teach and promote literacy across the whole school, year group, key stage or phase</a:t>
            </a:r>
          </a:p>
          <a:p>
            <a:pPr marL="0" indent="0" defTabSz="694944">
              <a:lnSpc>
                <a:spcPct val="100000"/>
              </a:lnSpc>
              <a:spcAft>
                <a:spcPts val="600"/>
              </a:spcAft>
              <a:buFontTx/>
              <a:buChar char="•"/>
            </a:pPr>
            <a:endParaRPr lang="en-US" altLang="en-US" sz="700" kern="1200" dirty="0">
              <a:solidFill>
                <a:srgbClr val="002060"/>
              </a:solidFill>
              <a:latin typeface="Segoe UI" panose="020B0502040204020203" pitchFamily="34" charset="0"/>
              <a:ea typeface="+mn-ea"/>
              <a:cs typeface="Segoe UI" panose="020B0502040204020203" pitchFamily="34" charset="0"/>
            </a:endParaRPr>
          </a:p>
          <a:p>
            <a:pPr marL="0" indent="0" defTabSz="694944">
              <a:lnSpc>
                <a:spcPct val="100000"/>
              </a:lnSpc>
              <a:spcAft>
                <a:spcPts val="600"/>
              </a:spcAft>
              <a:buNone/>
            </a:pPr>
            <a:r>
              <a:rPr lang="en-US" altLang="en-US" sz="1100" kern="1200" dirty="0">
                <a:solidFill>
                  <a:schemeClr val="tx2"/>
                </a:solidFill>
                <a:latin typeface="Segoe UI" panose="020B0502040204020203" pitchFamily="34" charset="0"/>
                <a:ea typeface="+mn-ea"/>
                <a:cs typeface="Segoe UI" panose="020B0502040204020203" pitchFamily="34" charset="0"/>
              </a:rPr>
              <a:t>The leadership NPQs are:</a:t>
            </a:r>
          </a:p>
          <a:p>
            <a:pPr marL="0" indent="0" defTabSz="694944">
              <a:lnSpc>
                <a:spcPct val="100000"/>
              </a:lnSpc>
              <a:spcAft>
                <a:spcPts val="600"/>
              </a:spcAft>
              <a:buNone/>
            </a:pPr>
            <a:endParaRPr lang="en-US" altLang="en-US" sz="400" kern="1200" dirty="0">
              <a:solidFill>
                <a:srgbClr val="002060"/>
              </a:solidFill>
              <a:latin typeface="Segoe UI" panose="020B0502040204020203" pitchFamily="34" charset="0"/>
              <a:ea typeface="+mn-ea"/>
              <a:cs typeface="Segoe UI" panose="020B0502040204020203" pitchFamily="34" charset="0"/>
            </a:endParaRPr>
          </a:p>
          <a:p>
            <a:pPr marL="0" indent="0" defTabSz="694944">
              <a:lnSpc>
                <a:spcPct val="100000"/>
              </a:lnSpc>
              <a:spcAft>
                <a:spcPts val="600"/>
              </a:spcAft>
              <a:buFontTx/>
              <a:buChar char="•"/>
            </a:pPr>
            <a:r>
              <a:rPr lang="en-US" altLang="en-US" sz="1100" b="1" kern="1200" dirty="0">
                <a:solidFill>
                  <a:srgbClr val="998546"/>
                </a:solidFill>
                <a:latin typeface="Segoe UI" panose="020B0502040204020203" pitchFamily="34" charset="0"/>
                <a:ea typeface="+mn-ea"/>
                <a:cs typeface="Segoe UI" panose="020B0502040204020203" pitchFamily="34" charset="0"/>
                <a:hlinkClick r:id="rId6">
                  <a:extLst>
                    <a:ext uri="{A12FA001-AC4F-418D-AE19-62706E023703}">
                      <ahyp:hlinkClr xmlns:ahyp="http://schemas.microsoft.com/office/drawing/2018/hyperlinkcolor" val="tx"/>
                    </a:ext>
                  </a:extLst>
                </a:hlinkClick>
              </a:rPr>
              <a:t>Senior leadership</a:t>
            </a:r>
            <a:r>
              <a:rPr lang="en-US" altLang="en-US" sz="1100" kern="1200" dirty="0">
                <a:solidFill>
                  <a:srgbClr val="998546"/>
                </a:solidFill>
                <a:latin typeface="Segoe UI" panose="020B0502040204020203" pitchFamily="34" charset="0"/>
                <a:ea typeface="+mn-ea"/>
                <a:cs typeface="Segoe UI" panose="020B0502040204020203" pitchFamily="34" charset="0"/>
              </a:rPr>
              <a:t> </a:t>
            </a:r>
            <a:r>
              <a:rPr lang="en-US" altLang="en-US" sz="1100" kern="1200" dirty="0">
                <a:solidFill>
                  <a:schemeClr val="tx2"/>
                </a:solidFill>
                <a:latin typeface="Segoe UI" panose="020B0502040204020203" pitchFamily="34" charset="0"/>
                <a:ea typeface="+mn-ea"/>
                <a:cs typeface="Segoe UI" panose="020B0502040204020203" pitchFamily="34" charset="0"/>
              </a:rPr>
              <a:t>– develop your leadership knowledge and expertise to improve outcomes for teachers and pupils in your school</a:t>
            </a:r>
          </a:p>
          <a:p>
            <a:pPr marL="0" indent="0" defTabSz="694944">
              <a:lnSpc>
                <a:spcPct val="100000"/>
              </a:lnSpc>
              <a:spcAft>
                <a:spcPts val="600"/>
              </a:spcAft>
              <a:buFontTx/>
              <a:buChar char="•"/>
            </a:pPr>
            <a:r>
              <a:rPr lang="en-US" altLang="en-US" sz="1100" b="1" kern="1200" dirty="0">
                <a:solidFill>
                  <a:srgbClr val="998546"/>
                </a:solidFill>
                <a:latin typeface="Segoe UI" panose="020B0502040204020203" pitchFamily="34" charset="0"/>
                <a:ea typeface="+mn-ea"/>
                <a:cs typeface="Segoe UI" panose="020B0502040204020203" pitchFamily="34" charset="0"/>
                <a:hlinkClick r:id="rId7">
                  <a:extLst>
                    <a:ext uri="{A12FA001-AC4F-418D-AE19-62706E023703}">
                      <ahyp:hlinkClr xmlns:ahyp="http://schemas.microsoft.com/office/drawing/2018/hyperlinkcolor" val="tx"/>
                    </a:ext>
                  </a:extLst>
                </a:hlinkClick>
              </a:rPr>
              <a:t>Headship</a:t>
            </a:r>
            <a:r>
              <a:rPr lang="en-US" altLang="en-US" sz="1100" kern="1200" dirty="0">
                <a:solidFill>
                  <a:srgbClr val="002060"/>
                </a:solidFill>
                <a:latin typeface="Segoe UI" panose="020B0502040204020203" pitchFamily="34" charset="0"/>
                <a:ea typeface="+mn-ea"/>
                <a:cs typeface="Segoe UI" panose="020B0502040204020203" pitchFamily="34" charset="0"/>
              </a:rPr>
              <a:t> </a:t>
            </a:r>
            <a:r>
              <a:rPr lang="en-US" altLang="en-US" sz="1100" kern="1200" dirty="0">
                <a:solidFill>
                  <a:schemeClr val="tx2"/>
                </a:solidFill>
                <a:latin typeface="Segoe UI" panose="020B0502040204020203" pitchFamily="34" charset="0"/>
                <a:ea typeface="+mn-ea"/>
                <a:cs typeface="Segoe UI" panose="020B0502040204020203" pitchFamily="34" charset="0"/>
              </a:rPr>
              <a:t>– develop the knowledge that underpins expert school leadership and apply it to become an outstanding headteacher</a:t>
            </a:r>
          </a:p>
          <a:p>
            <a:pPr marL="0" indent="0" defTabSz="694944">
              <a:lnSpc>
                <a:spcPct val="100000"/>
              </a:lnSpc>
              <a:spcAft>
                <a:spcPts val="600"/>
              </a:spcAft>
              <a:buFontTx/>
              <a:buChar char="•"/>
            </a:pPr>
            <a:r>
              <a:rPr lang="en-US" altLang="en-US" sz="1100" b="1" kern="1200" dirty="0">
                <a:solidFill>
                  <a:srgbClr val="998546"/>
                </a:solidFill>
                <a:latin typeface="Segoe UI" panose="020B0502040204020203" pitchFamily="34" charset="0"/>
                <a:ea typeface="+mn-ea"/>
                <a:cs typeface="Segoe UI" panose="020B0502040204020203" pitchFamily="34" charset="0"/>
                <a:hlinkClick r:id="rId8">
                  <a:extLst>
                    <a:ext uri="{A12FA001-AC4F-418D-AE19-62706E023703}">
                      <ahyp:hlinkClr xmlns:ahyp="http://schemas.microsoft.com/office/drawing/2018/hyperlinkcolor" val="tx"/>
                    </a:ext>
                  </a:extLst>
                </a:hlinkClick>
              </a:rPr>
              <a:t>Executive leadership</a:t>
            </a:r>
            <a:r>
              <a:rPr lang="en-US" altLang="en-US" sz="1100" kern="1200" dirty="0">
                <a:solidFill>
                  <a:srgbClr val="998546"/>
                </a:solidFill>
                <a:latin typeface="Segoe UI" panose="020B0502040204020203" pitchFamily="34" charset="0"/>
                <a:ea typeface="+mn-ea"/>
                <a:cs typeface="Segoe UI" panose="020B0502040204020203" pitchFamily="34" charset="0"/>
              </a:rPr>
              <a:t> </a:t>
            </a:r>
            <a:r>
              <a:rPr lang="en-US" altLang="en-US" sz="1100" kern="1200" dirty="0">
                <a:solidFill>
                  <a:schemeClr val="tx2"/>
                </a:solidFill>
                <a:latin typeface="Segoe UI" panose="020B0502040204020203" pitchFamily="34" charset="0"/>
                <a:ea typeface="+mn-ea"/>
                <a:cs typeface="Segoe UI" panose="020B0502040204020203" pitchFamily="34" charset="0"/>
              </a:rPr>
              <a:t>– develop the expertise you need to become an outstanding executive leader, leading change and improvement across your group of schools or multi-academy trust</a:t>
            </a:r>
          </a:p>
          <a:p>
            <a:pPr marL="0" indent="0" defTabSz="694944">
              <a:lnSpc>
                <a:spcPct val="100000"/>
              </a:lnSpc>
              <a:spcAft>
                <a:spcPts val="600"/>
              </a:spcAft>
              <a:buFontTx/>
              <a:buChar char="•"/>
            </a:pPr>
            <a:r>
              <a:rPr lang="en-US" altLang="en-US" sz="1100" b="1" kern="1200" dirty="0">
                <a:solidFill>
                  <a:srgbClr val="998546"/>
                </a:solidFill>
                <a:latin typeface="Segoe UI" panose="020B0502040204020203" pitchFamily="34" charset="0"/>
                <a:ea typeface="+mn-ea"/>
                <a:cs typeface="Segoe UI" panose="020B0502040204020203" pitchFamily="34" charset="0"/>
                <a:hlinkClick r:id="rId9">
                  <a:extLst>
                    <a:ext uri="{A12FA001-AC4F-418D-AE19-62706E023703}">
                      <ahyp:hlinkClr xmlns:ahyp="http://schemas.microsoft.com/office/drawing/2018/hyperlinkcolor" val="tx"/>
                    </a:ext>
                  </a:extLst>
                </a:hlinkClick>
              </a:rPr>
              <a:t>Early years leadership</a:t>
            </a:r>
            <a:r>
              <a:rPr lang="en-US" altLang="en-US" sz="1100" kern="1200" dirty="0">
                <a:solidFill>
                  <a:srgbClr val="998546"/>
                </a:solidFill>
                <a:latin typeface="Segoe UI" panose="020B0502040204020203" pitchFamily="34" charset="0"/>
                <a:ea typeface="+mn-ea"/>
                <a:cs typeface="Segoe UI" panose="020B0502040204020203" pitchFamily="34" charset="0"/>
              </a:rPr>
              <a:t> </a:t>
            </a:r>
            <a:r>
              <a:rPr lang="en-US" altLang="en-US" sz="1100" kern="1200" dirty="0">
                <a:solidFill>
                  <a:schemeClr val="tx2"/>
                </a:solidFill>
                <a:latin typeface="Segoe UI" panose="020B0502040204020203" pitchFamily="34" charset="0"/>
                <a:ea typeface="+mn-ea"/>
                <a:cs typeface="Segoe UI" panose="020B0502040204020203" pitchFamily="34" charset="0"/>
              </a:rPr>
              <a:t>– develop expertise in leading high-quality early years education and care, as well as effective staff and </a:t>
            </a:r>
            <a:r>
              <a:rPr lang="en-GB" altLang="en-US" sz="1100" kern="1200" dirty="0">
                <a:solidFill>
                  <a:schemeClr val="tx2"/>
                </a:solidFill>
                <a:latin typeface="Segoe UI" panose="020B0502040204020203" pitchFamily="34" charset="0"/>
                <a:ea typeface="+mn-ea"/>
                <a:cs typeface="Segoe UI" panose="020B0502040204020203" pitchFamily="34" charset="0"/>
              </a:rPr>
              <a:t>organisational</a:t>
            </a:r>
            <a:r>
              <a:rPr lang="en-US" altLang="en-US" sz="1100" kern="1200" dirty="0">
                <a:solidFill>
                  <a:schemeClr val="tx2"/>
                </a:solidFill>
                <a:latin typeface="Segoe UI" panose="020B0502040204020203" pitchFamily="34" charset="0"/>
                <a:ea typeface="+mn-ea"/>
                <a:cs typeface="Segoe UI" panose="020B0502040204020203" pitchFamily="34" charset="0"/>
              </a:rPr>
              <a:t> management</a:t>
            </a:r>
          </a:p>
          <a:p>
            <a:pPr marL="0" indent="0" defTabSz="694944">
              <a:lnSpc>
                <a:spcPct val="100000"/>
              </a:lnSpc>
              <a:spcAft>
                <a:spcPts val="600"/>
              </a:spcAft>
              <a:buNone/>
            </a:pPr>
            <a:endParaRPr lang="en-US" altLang="en-US" sz="600" kern="1200" dirty="0">
              <a:solidFill>
                <a:schemeClr val="tx2"/>
              </a:solidFill>
              <a:latin typeface="Segoe UI" panose="020B0502040204020203" pitchFamily="34" charset="0"/>
              <a:ea typeface="+mn-ea"/>
              <a:cs typeface="Segoe UI" panose="020B0502040204020203" pitchFamily="34" charset="0"/>
            </a:endParaRPr>
          </a:p>
          <a:p>
            <a:pPr marL="0" indent="0" defTabSz="694944">
              <a:lnSpc>
                <a:spcPct val="100000"/>
              </a:lnSpc>
              <a:spcAft>
                <a:spcPts val="600"/>
              </a:spcAft>
              <a:buNone/>
            </a:pPr>
            <a:r>
              <a:rPr lang="en-US" altLang="en-US" sz="1100" kern="1200" dirty="0">
                <a:solidFill>
                  <a:schemeClr val="tx2"/>
                </a:solidFill>
                <a:latin typeface="Segoe UI" panose="020B0502040204020203" pitchFamily="34" charset="0"/>
                <a:ea typeface="+mn-ea"/>
                <a:cs typeface="Segoe UI" panose="020B0502040204020203" pitchFamily="34" charset="0"/>
              </a:rPr>
              <a:t>Each NPQ is underpinned by a </a:t>
            </a:r>
            <a:r>
              <a:rPr lang="en-US" altLang="en-US" sz="1100" kern="1200" dirty="0">
                <a:solidFill>
                  <a:schemeClr val="tx2"/>
                </a:solidFill>
                <a:latin typeface="Segoe UI" panose="020B0502040204020203" pitchFamily="34" charset="0"/>
                <a:ea typeface="+mn-ea"/>
                <a:cs typeface="Segoe UI" panose="020B0502040204020203" pitchFamily="34" charset="0"/>
                <a:hlinkClick r:id="rId10">
                  <a:extLst>
                    <a:ext uri="{A12FA001-AC4F-418D-AE19-62706E023703}">
                      <ahyp:hlinkClr xmlns:ahyp="http://schemas.microsoft.com/office/drawing/2018/hyperlinkcolor" val="tx"/>
                    </a:ext>
                  </a:extLst>
                </a:hlinkClick>
              </a:rPr>
              <a:t>new content framework</a:t>
            </a:r>
            <a:r>
              <a:rPr lang="en-US" altLang="en-US" sz="1100" kern="1200" dirty="0">
                <a:solidFill>
                  <a:schemeClr val="tx2"/>
                </a:solidFill>
                <a:latin typeface="Segoe UI" panose="020B0502040204020203" pitchFamily="34" charset="0"/>
                <a:ea typeface="+mn-ea"/>
                <a:cs typeface="Segoe UI" panose="020B0502040204020203" pitchFamily="34" charset="0"/>
              </a:rPr>
              <a:t>. These frameworks set out what participants should know and be able to do after completing an NPQ. Providers                          have used these to design their courses. </a:t>
            </a:r>
          </a:p>
          <a:p>
            <a:pPr marL="0" indent="0" defTabSz="694944">
              <a:lnSpc>
                <a:spcPct val="100000"/>
              </a:lnSpc>
              <a:spcAft>
                <a:spcPts val="600"/>
              </a:spcAft>
              <a:buNone/>
            </a:pPr>
            <a:endParaRPr lang="en-US" altLang="en-US" sz="700" kern="1200" dirty="0">
              <a:solidFill>
                <a:schemeClr val="tx2"/>
              </a:solidFill>
              <a:latin typeface="Segoe UI" panose="020B0502040204020203" pitchFamily="34" charset="0"/>
              <a:ea typeface="+mn-ea"/>
              <a:cs typeface="Segoe UI" panose="020B0502040204020203" pitchFamily="34" charset="0"/>
            </a:endParaRPr>
          </a:p>
          <a:p>
            <a:pPr marL="0" indent="0" defTabSz="694944">
              <a:lnSpc>
                <a:spcPct val="100000"/>
              </a:lnSpc>
              <a:spcAft>
                <a:spcPts val="600"/>
              </a:spcAft>
              <a:buNone/>
            </a:pPr>
            <a:r>
              <a:rPr lang="en-US" altLang="en-US" sz="1100" kern="1200" dirty="0">
                <a:solidFill>
                  <a:schemeClr val="tx2"/>
                </a:solidFill>
                <a:latin typeface="Segoe UI" panose="020B0502040204020203" pitchFamily="34" charset="0"/>
                <a:ea typeface="+mn-ea"/>
                <a:cs typeface="Segoe UI" panose="020B0502040204020203" pitchFamily="34" charset="0"/>
              </a:rPr>
              <a:t>As well as the reformed NPQs, an early headship coaching offer is available for new headteachers. This is a package of structured support and networking                                   opportunities for teachers early on in their headship role.</a:t>
            </a:r>
            <a:endParaRPr kumimoji="0" lang="en-US" altLang="en-US" sz="1100" b="0" i="0" u="none" strike="noStrike" cap="none" normalizeH="0" baseline="0" dirty="0">
              <a:ln>
                <a:noFill/>
              </a:ln>
              <a:solidFill>
                <a:schemeClr val="tx2"/>
              </a:solidFill>
              <a:effectLst/>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4320157D-56C1-D591-0EB1-BD2A213771C8}"/>
              </a:ext>
            </a:extLst>
          </p:cNvPr>
          <p:cNvSpPr txBox="1"/>
          <p:nvPr/>
        </p:nvSpPr>
        <p:spPr>
          <a:xfrm>
            <a:off x="95250" y="1703004"/>
            <a:ext cx="11570140" cy="730585"/>
          </a:xfrm>
          <a:prstGeom prst="rect">
            <a:avLst/>
          </a:prstGeom>
          <a:noFill/>
        </p:spPr>
        <p:txBody>
          <a:bodyPr wrap="square">
            <a:spAutoFit/>
          </a:bodyPr>
          <a:lstStyle/>
          <a:p>
            <a:pPr defTabSz="694944">
              <a:spcAft>
                <a:spcPts val="600"/>
              </a:spcAft>
            </a:pPr>
            <a:r>
              <a:rPr lang="en-GB" sz="1216" kern="1200" dirty="0">
                <a:solidFill>
                  <a:schemeClr val="tx2"/>
                </a:solidFill>
                <a:latin typeface="Segoe UI" panose="020B0502040204020203" pitchFamily="34" charset="0"/>
                <a:ea typeface="+mn-ea"/>
                <a:cs typeface="Segoe UI" panose="020B0502040204020203" pitchFamily="34" charset="0"/>
              </a:rPr>
              <a:t>All NPQs are taught through a blended balance of online individual learning and face-to-face meetings. They are designed in recognition that leaders are already busy people, with a new, simplified end-of-course assessment. </a:t>
            </a:r>
          </a:p>
          <a:p>
            <a:pPr defTabSz="694944">
              <a:spcAft>
                <a:spcPts val="600"/>
              </a:spcAft>
            </a:pPr>
            <a:r>
              <a:rPr lang="en-GB" sz="1216" kern="1200" dirty="0">
                <a:solidFill>
                  <a:schemeClr val="tx2"/>
                </a:solidFill>
                <a:latin typeface="Segoe UI" panose="020B0502040204020203" pitchFamily="34" charset="0"/>
                <a:ea typeface="+mn-ea"/>
                <a:cs typeface="Segoe UI" panose="020B0502040204020203" pitchFamily="34" charset="0"/>
              </a:rPr>
              <a:t>There are two cohorts annually, starting in November and February. </a:t>
            </a:r>
            <a:endParaRPr lang="en-GB" sz="1600" dirty="0">
              <a:solidFill>
                <a:schemeClr val="tx2"/>
              </a:solidFill>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8CA3819E-53CC-74B0-1C05-B35833A6165E}"/>
              </a:ext>
            </a:extLst>
          </p:cNvPr>
          <p:cNvPicPr>
            <a:picLocks noChangeAspect="1"/>
          </p:cNvPicPr>
          <p:nvPr/>
        </p:nvPicPr>
        <p:blipFill>
          <a:blip r:embed="rId11"/>
          <a:stretch>
            <a:fillRect/>
          </a:stretch>
        </p:blipFill>
        <p:spPr>
          <a:xfrm>
            <a:off x="10208053" y="590805"/>
            <a:ext cx="1600200" cy="428625"/>
          </a:xfrm>
          <a:prstGeom prst="rect">
            <a:avLst/>
          </a:prstGeom>
        </p:spPr>
      </p:pic>
      <p:sp>
        <p:nvSpPr>
          <p:cNvPr id="3" name="Explosion: 14 Points 2">
            <a:extLst>
              <a:ext uri="{FF2B5EF4-FFF2-40B4-BE49-F238E27FC236}">
                <a16:creationId xmlns:a16="http://schemas.microsoft.com/office/drawing/2014/main" id="{21B08380-5445-B6A1-7CFF-6573F31E5E38}"/>
              </a:ext>
            </a:extLst>
          </p:cNvPr>
          <p:cNvSpPr/>
          <p:nvPr/>
        </p:nvSpPr>
        <p:spPr>
          <a:xfrm>
            <a:off x="10519793" y="5712227"/>
            <a:ext cx="1359017" cy="1016471"/>
          </a:xfrm>
          <a:prstGeom prst="irregularSeal2">
            <a:avLst/>
          </a:prstGeom>
          <a:solidFill>
            <a:srgbClr val="E4DDC6"/>
          </a:solidFill>
          <a:ln>
            <a:solidFill>
              <a:srgbClr val="675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2"/>
                </a:solidFill>
              </a:rPr>
              <a:t>40 Credits</a:t>
            </a:r>
            <a:r>
              <a:rPr lang="en-GB" sz="900" b="1" dirty="0">
                <a:solidFill>
                  <a:schemeClr val="tx2"/>
                </a:solidFill>
              </a:rPr>
              <a:t> </a:t>
            </a:r>
            <a:endParaRPr lang="en-GB" sz="1050" b="1" dirty="0">
              <a:solidFill>
                <a:schemeClr val="tx2"/>
              </a:solidFill>
            </a:endParaRPr>
          </a:p>
        </p:txBody>
      </p:sp>
    </p:spTree>
    <p:extLst>
      <p:ext uri="{BB962C8B-B14F-4D97-AF65-F5344CB8AC3E}">
        <p14:creationId xmlns:p14="http://schemas.microsoft.com/office/powerpoint/2010/main" val="3724279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B174D-D8F0-FF51-CC5E-C6133D41136A}"/>
              </a:ext>
            </a:extLst>
          </p:cNvPr>
          <p:cNvSpPr>
            <a:spLocks noGrp="1"/>
          </p:cNvSpPr>
          <p:nvPr>
            <p:ph type="title"/>
          </p:nvPr>
        </p:nvSpPr>
        <p:spPr>
          <a:xfrm>
            <a:off x="351638" y="180568"/>
            <a:ext cx="10515600" cy="840364"/>
          </a:xfrm>
        </p:spPr>
        <p:txBody>
          <a:bodyPr/>
          <a:lstStyle/>
          <a:p>
            <a:r>
              <a:rPr lang="en-GB" b="1" dirty="0">
                <a:solidFill>
                  <a:schemeClr val="tx2"/>
                </a:solidFill>
                <a:latin typeface="OPTILawrence" pitchFamily="50" charset="0"/>
              </a:rPr>
              <a:t>Reading</a:t>
            </a:r>
          </a:p>
        </p:txBody>
      </p:sp>
      <p:sp>
        <p:nvSpPr>
          <p:cNvPr id="3" name="Content Placeholder 2">
            <a:extLst>
              <a:ext uri="{FF2B5EF4-FFF2-40B4-BE49-F238E27FC236}">
                <a16:creationId xmlns:a16="http://schemas.microsoft.com/office/drawing/2014/main" id="{0CD201C2-E0B1-AACF-9290-DE91C075DC7C}"/>
              </a:ext>
            </a:extLst>
          </p:cNvPr>
          <p:cNvSpPr>
            <a:spLocks noGrp="1"/>
          </p:cNvSpPr>
          <p:nvPr>
            <p:ph idx="1"/>
          </p:nvPr>
        </p:nvSpPr>
        <p:spPr>
          <a:xfrm>
            <a:off x="452306" y="862568"/>
            <a:ext cx="11388055" cy="1533656"/>
          </a:xfrm>
        </p:spPr>
        <p:txBody>
          <a:bodyPr/>
          <a:lstStyle/>
          <a:p>
            <a:pPr marL="0" indent="0">
              <a:buNone/>
            </a:pPr>
            <a:r>
              <a:rPr lang="en-GB" sz="1800" dirty="0">
                <a:solidFill>
                  <a:schemeClr val="tx2"/>
                </a:solidFill>
                <a:latin typeface="Segoe UI" panose="020B0502040204020203" pitchFamily="34" charset="0"/>
                <a:cs typeface="Segoe UI" panose="020B0502040204020203" pitchFamily="34" charset="0"/>
              </a:rPr>
              <a:t>At CCS we value reading and the learning that can come from delving into a good book!</a:t>
            </a:r>
          </a:p>
          <a:p>
            <a:pPr marL="0" indent="0">
              <a:buNone/>
            </a:pPr>
            <a:r>
              <a:rPr lang="en-GB" sz="1800" dirty="0">
                <a:solidFill>
                  <a:schemeClr val="tx2"/>
                </a:solidFill>
                <a:latin typeface="Segoe UI" panose="020B0502040204020203" pitchFamily="34" charset="0"/>
                <a:cs typeface="Segoe UI" panose="020B0502040204020203" pitchFamily="34" charset="0"/>
              </a:rPr>
              <a:t>We have chosen several books for 2023/2024 that we feel cover a range of educational topics.</a:t>
            </a:r>
          </a:p>
          <a:p>
            <a:pPr marL="0" indent="0">
              <a:buNone/>
            </a:pPr>
            <a:r>
              <a:rPr lang="en-GB" sz="1800" dirty="0">
                <a:solidFill>
                  <a:schemeClr val="tx2"/>
                </a:solidFill>
                <a:latin typeface="Segoe UI" panose="020B0502040204020203" pitchFamily="34" charset="0"/>
                <a:cs typeface="Segoe UI" panose="020B0502040204020203" pitchFamily="34" charset="0"/>
              </a:rPr>
              <a:t>If you choose to read one of these books as part of your CPD journey, we ask that upon completion, you submit approximately 300 words on the book, and what you have taken from it that could enhance your practice.</a:t>
            </a:r>
          </a:p>
          <a:p>
            <a:pPr marL="0" indent="0">
              <a:buNone/>
            </a:pPr>
            <a:endParaRPr lang="en-GB" dirty="0"/>
          </a:p>
        </p:txBody>
      </p:sp>
      <p:sp>
        <p:nvSpPr>
          <p:cNvPr id="4" name="TextBox 3">
            <a:extLst>
              <a:ext uri="{FF2B5EF4-FFF2-40B4-BE49-F238E27FC236}">
                <a16:creationId xmlns:a16="http://schemas.microsoft.com/office/drawing/2014/main" id="{19604E70-33F3-4D36-6993-9AC46A631696}"/>
              </a:ext>
            </a:extLst>
          </p:cNvPr>
          <p:cNvSpPr txBox="1"/>
          <p:nvPr/>
        </p:nvSpPr>
        <p:spPr>
          <a:xfrm>
            <a:off x="452306" y="2373897"/>
            <a:ext cx="8590327" cy="4154984"/>
          </a:xfrm>
          <a:prstGeom prst="rect">
            <a:avLst/>
          </a:prstGeom>
          <a:noFill/>
        </p:spPr>
        <p:txBody>
          <a:bodyPr wrap="square" lIns="91440" tIns="45720" rIns="91440" bIns="45720" rtlCol="0" anchor="t">
            <a:spAutoFit/>
          </a:bodyPr>
          <a:lstStyle/>
          <a:p>
            <a:pPr marL="285750" indent="-285750">
              <a:buClr>
                <a:srgbClr val="998546"/>
              </a:buClr>
              <a:buFont typeface="Wingdings" panose="05000000000000000000" pitchFamily="2" charset="2"/>
              <a:buChar char="Ø"/>
            </a:pPr>
            <a:r>
              <a:rPr lang="en-GB" sz="1200" dirty="0">
                <a:solidFill>
                  <a:srgbClr val="675A2F"/>
                </a:solidFill>
              </a:rPr>
              <a:t>Bates – Fix the System, Not the Women</a:t>
            </a:r>
            <a:endParaRPr lang="en-GB" sz="1200">
              <a:solidFill>
                <a:srgbClr val="675A2F"/>
              </a:solidFill>
              <a:cs typeface="Calibri"/>
            </a:endParaRPr>
          </a:p>
          <a:p>
            <a:pPr marL="285750" indent="-285750">
              <a:buClr>
                <a:srgbClr val="998546"/>
              </a:buClr>
              <a:buFont typeface="Wingdings" panose="05000000000000000000" pitchFamily="2" charset="2"/>
              <a:buChar char="Ø"/>
            </a:pPr>
            <a:r>
              <a:rPr lang="en-GB" sz="1200" dirty="0">
                <a:solidFill>
                  <a:srgbClr val="998546"/>
                </a:solidFill>
              </a:rPr>
              <a:t>Bethune &amp; Kell – A Little Guide for Teachers: Teacher Wellbeing and Self-Care</a:t>
            </a:r>
            <a:endParaRPr lang="en-GB" sz="1200">
              <a:solidFill>
                <a:srgbClr val="998546"/>
              </a:solidFill>
              <a:cs typeface="Calibri"/>
            </a:endParaRPr>
          </a:p>
          <a:p>
            <a:pPr marL="285750" indent="-285750">
              <a:buClr>
                <a:srgbClr val="998546"/>
              </a:buClr>
              <a:buFont typeface="Wingdings" panose="05000000000000000000" pitchFamily="2" charset="2"/>
              <a:buChar char="Ø"/>
            </a:pPr>
            <a:r>
              <a:rPr lang="en-GB" sz="1200" dirty="0">
                <a:solidFill>
                  <a:srgbClr val="675A2F"/>
                </a:solidFill>
              </a:rPr>
              <a:t>Bomber – Know Me to Teach Me</a:t>
            </a:r>
            <a:endParaRPr lang="en-GB" sz="1200" dirty="0">
              <a:solidFill>
                <a:srgbClr val="675A2F"/>
              </a:solidFill>
              <a:cs typeface="Calibri"/>
            </a:endParaRPr>
          </a:p>
          <a:p>
            <a:pPr marL="285750" indent="-285750">
              <a:buClr>
                <a:srgbClr val="998546"/>
              </a:buClr>
              <a:buFont typeface="Wingdings" panose="05000000000000000000" pitchFamily="2" charset="2"/>
              <a:buChar char="Ø"/>
            </a:pPr>
            <a:r>
              <a:rPr lang="en-GB" sz="1200" dirty="0">
                <a:solidFill>
                  <a:srgbClr val="998546"/>
                </a:solidFill>
              </a:rPr>
              <a:t>Bomber – Inside I Am</a:t>
            </a:r>
            <a:r>
              <a:rPr lang="en-GB" sz="1200">
                <a:solidFill>
                  <a:srgbClr val="998546"/>
                </a:solidFill>
              </a:rPr>
              <a:t> Hurting</a:t>
            </a:r>
            <a:endParaRPr lang="en-GB" sz="1200">
              <a:solidFill>
                <a:srgbClr val="998546"/>
              </a:solidFill>
              <a:cs typeface="Calibri"/>
            </a:endParaRPr>
          </a:p>
          <a:p>
            <a:pPr marL="285750" indent="-285750">
              <a:buClr>
                <a:srgbClr val="998546"/>
              </a:buClr>
              <a:buFont typeface="Wingdings" panose="05000000000000000000" pitchFamily="2" charset="2"/>
              <a:buChar char="Ø"/>
            </a:pPr>
            <a:r>
              <a:rPr lang="en-GB" sz="1200" dirty="0">
                <a:solidFill>
                  <a:srgbClr val="675A2F"/>
                </a:solidFill>
              </a:rPr>
              <a:t>Bomber – What about me?</a:t>
            </a:r>
            <a:endParaRPr lang="en-GB" sz="1200" dirty="0">
              <a:solidFill>
                <a:srgbClr val="675A2F"/>
              </a:solidFill>
              <a:cs typeface="Calibri"/>
            </a:endParaRPr>
          </a:p>
          <a:p>
            <a:pPr marL="285750" indent="-285750">
              <a:buClr>
                <a:srgbClr val="998546"/>
              </a:buClr>
              <a:buFont typeface="Wingdings" panose="05000000000000000000" pitchFamily="2" charset="2"/>
              <a:buChar char="Ø"/>
            </a:pPr>
            <a:r>
              <a:rPr lang="en-GB" sz="1200" dirty="0">
                <a:solidFill>
                  <a:srgbClr val="998546"/>
                </a:solidFill>
              </a:rPr>
              <a:t>Cowley – The Ultimate Guide to Differentiation</a:t>
            </a:r>
            <a:endParaRPr lang="en-GB" sz="1200">
              <a:solidFill>
                <a:srgbClr val="998546"/>
              </a:solidFill>
              <a:cs typeface="Calibri"/>
            </a:endParaRPr>
          </a:p>
          <a:p>
            <a:pPr marL="285750" indent="-285750">
              <a:buClr>
                <a:srgbClr val="998546"/>
              </a:buClr>
              <a:buFont typeface="Wingdings" panose="05000000000000000000" pitchFamily="2" charset="2"/>
              <a:buChar char="Ø"/>
            </a:pPr>
            <a:r>
              <a:rPr lang="en-GB" sz="1200" dirty="0">
                <a:solidFill>
                  <a:srgbClr val="675A2F"/>
                </a:solidFill>
              </a:rPr>
              <a:t>Dix – When Adults Change, Everything Changes</a:t>
            </a:r>
            <a:endParaRPr lang="en-GB" sz="1200">
              <a:solidFill>
                <a:srgbClr val="675A2F"/>
              </a:solidFill>
              <a:cs typeface="Calibri"/>
            </a:endParaRPr>
          </a:p>
          <a:p>
            <a:pPr marL="285750" indent="-285750">
              <a:buClr>
                <a:srgbClr val="998546"/>
              </a:buClr>
              <a:buFont typeface="Wingdings" panose="05000000000000000000" pitchFamily="2" charset="2"/>
              <a:buChar char="Ø"/>
            </a:pPr>
            <a:r>
              <a:rPr lang="en-GB" sz="1200" dirty="0">
                <a:solidFill>
                  <a:srgbClr val="998546"/>
                </a:solidFill>
              </a:rPr>
              <a:t>Eyre – High Performance Learning: How to become a World Class School</a:t>
            </a:r>
            <a:endParaRPr lang="en-GB" sz="1200">
              <a:solidFill>
                <a:srgbClr val="998546"/>
              </a:solidFill>
              <a:cs typeface="Calibri"/>
            </a:endParaRPr>
          </a:p>
          <a:p>
            <a:pPr marL="285750" indent="-285750">
              <a:buClr>
                <a:srgbClr val="998546"/>
              </a:buClr>
              <a:buFont typeface="Wingdings" panose="05000000000000000000" pitchFamily="2" charset="2"/>
              <a:buChar char="Ø"/>
            </a:pPr>
            <a:r>
              <a:rPr lang="en-GB" sz="1200" dirty="0">
                <a:solidFill>
                  <a:srgbClr val="675A2F"/>
                </a:solidFill>
                <a:cs typeface="Calibri"/>
              </a:rPr>
              <a:t>Geddes – Attachment in the classroom</a:t>
            </a:r>
          </a:p>
          <a:p>
            <a:pPr marL="285750" indent="-285750">
              <a:buClr>
                <a:srgbClr val="998546"/>
              </a:buClr>
              <a:buFont typeface="Wingdings" panose="05000000000000000000" pitchFamily="2" charset="2"/>
              <a:buChar char="Ø"/>
            </a:pPr>
            <a:r>
              <a:rPr lang="en-GB" sz="1200" dirty="0">
                <a:solidFill>
                  <a:srgbClr val="998546"/>
                </a:solidFill>
              </a:rPr>
              <a:t>Hollins – 30 Thinking Tools that Separate the Average from the Exceptional</a:t>
            </a:r>
            <a:endParaRPr lang="en-GB" sz="1200">
              <a:solidFill>
                <a:srgbClr val="998546"/>
              </a:solidFill>
              <a:cs typeface="Calibri"/>
            </a:endParaRPr>
          </a:p>
          <a:p>
            <a:pPr marL="285750" indent="-285750">
              <a:buClr>
                <a:srgbClr val="998546"/>
              </a:buClr>
              <a:buFont typeface="Wingdings" panose="05000000000000000000" pitchFamily="2" charset="2"/>
              <a:buChar char="Ø"/>
            </a:pPr>
            <a:r>
              <a:rPr lang="en-GB" sz="1200" dirty="0">
                <a:solidFill>
                  <a:srgbClr val="675A2F"/>
                </a:solidFill>
              </a:rPr>
              <a:t>Kara – Diverse Educators:  A Manifesto</a:t>
            </a:r>
            <a:endParaRPr lang="en-GB" sz="1200" dirty="0">
              <a:solidFill>
                <a:srgbClr val="675A2F"/>
              </a:solidFill>
              <a:cs typeface="Calibri"/>
            </a:endParaRPr>
          </a:p>
          <a:p>
            <a:pPr marL="285750" indent="-285750">
              <a:buClr>
                <a:srgbClr val="998546"/>
              </a:buClr>
              <a:buFont typeface="Wingdings" panose="05000000000000000000" pitchFamily="2" charset="2"/>
              <a:buChar char="Ø"/>
            </a:pPr>
            <a:r>
              <a:rPr lang="en-GB" sz="1200" dirty="0">
                <a:solidFill>
                  <a:srgbClr val="998546"/>
                </a:solidFill>
              </a:rPr>
              <a:t>Kellerman – Professionalised Leadership</a:t>
            </a:r>
            <a:endParaRPr lang="en-GB" sz="1200">
              <a:solidFill>
                <a:srgbClr val="998546"/>
              </a:solidFill>
              <a:cs typeface="Calibri"/>
            </a:endParaRPr>
          </a:p>
          <a:p>
            <a:pPr marL="285750" indent="-285750">
              <a:buClr>
                <a:srgbClr val="998546"/>
              </a:buClr>
              <a:buFont typeface="Wingdings" panose="05000000000000000000" pitchFamily="2" charset="2"/>
              <a:buChar char="Ø"/>
            </a:pPr>
            <a:r>
              <a:rPr lang="en-GB" sz="1200" dirty="0">
                <a:solidFill>
                  <a:srgbClr val="675A2F"/>
                </a:solidFill>
              </a:rPr>
              <a:t>Muhammad – Transforming School Culture</a:t>
            </a:r>
            <a:endParaRPr lang="en-GB" sz="1200">
              <a:solidFill>
                <a:srgbClr val="675A2F"/>
              </a:solidFill>
              <a:cs typeface="Calibri"/>
            </a:endParaRPr>
          </a:p>
          <a:p>
            <a:pPr marL="285750" indent="-285750">
              <a:buClr>
                <a:srgbClr val="998546"/>
              </a:buClr>
              <a:buFont typeface="Wingdings" panose="05000000000000000000" pitchFamily="2" charset="2"/>
              <a:buChar char="Ø"/>
            </a:pPr>
            <a:r>
              <a:rPr lang="en-GB" sz="1200" dirty="0">
                <a:solidFill>
                  <a:srgbClr val="998546"/>
                </a:solidFill>
              </a:rPr>
              <a:t>Myatt – High Challenge, Low Threat</a:t>
            </a:r>
            <a:endParaRPr lang="en-GB" sz="1200">
              <a:solidFill>
                <a:srgbClr val="998546"/>
              </a:solidFill>
              <a:cs typeface="Calibri"/>
            </a:endParaRPr>
          </a:p>
          <a:p>
            <a:pPr marL="285750" indent="-285750">
              <a:buClr>
                <a:srgbClr val="998546"/>
              </a:buClr>
              <a:buFont typeface="Wingdings" panose="05000000000000000000" pitchFamily="2" charset="2"/>
              <a:buChar char="Ø"/>
            </a:pPr>
            <a:r>
              <a:rPr lang="en-GB" sz="1200" dirty="0">
                <a:solidFill>
                  <a:srgbClr val="675A2F"/>
                </a:solidFill>
              </a:rPr>
              <a:t>Myatt – The Curriculum – Gallimaufry to Coherence</a:t>
            </a:r>
            <a:endParaRPr lang="en-GB" sz="1200" dirty="0">
              <a:solidFill>
                <a:srgbClr val="675A2F"/>
              </a:solidFill>
              <a:cs typeface="Calibri"/>
            </a:endParaRPr>
          </a:p>
          <a:p>
            <a:pPr marL="285750" indent="-285750">
              <a:buClr>
                <a:srgbClr val="998546"/>
              </a:buClr>
              <a:buFont typeface="Wingdings" panose="05000000000000000000" pitchFamily="2" charset="2"/>
              <a:buChar char="Ø"/>
            </a:pPr>
            <a:r>
              <a:rPr lang="en-GB" sz="1200" dirty="0">
                <a:solidFill>
                  <a:srgbClr val="998546"/>
                </a:solidFill>
                <a:cs typeface="Calibri"/>
              </a:rPr>
              <a:t>Perry – Teenagers and Attachment</a:t>
            </a:r>
          </a:p>
          <a:p>
            <a:pPr marL="285750" indent="-285750">
              <a:buClr>
                <a:srgbClr val="998546"/>
              </a:buClr>
              <a:buFont typeface="Wingdings" panose="05000000000000000000" pitchFamily="2" charset="2"/>
              <a:buChar char="Ø"/>
            </a:pPr>
            <a:r>
              <a:rPr lang="en-GB" sz="1200" dirty="0">
                <a:solidFill>
                  <a:srgbClr val="675A2F"/>
                </a:solidFill>
              </a:rPr>
              <a:t>Pinkett – Boys Don’t Try?  Rethinking Masculinity in Schools</a:t>
            </a:r>
            <a:endParaRPr lang="en-GB" sz="1200">
              <a:solidFill>
                <a:srgbClr val="675A2F"/>
              </a:solidFill>
              <a:cs typeface="Calibri"/>
            </a:endParaRPr>
          </a:p>
          <a:p>
            <a:pPr marL="285750" indent="-285750">
              <a:buClr>
                <a:srgbClr val="998546"/>
              </a:buClr>
              <a:buFont typeface="Wingdings" panose="05000000000000000000" pitchFamily="2" charset="2"/>
              <a:buChar char="Ø"/>
            </a:pPr>
            <a:r>
              <a:rPr lang="en-GB" sz="1200" dirty="0">
                <a:solidFill>
                  <a:srgbClr val="998546"/>
                </a:solidFill>
              </a:rPr>
              <a:t>Robbins – Middle Leadership Mastery: A Toolkit for Subject and Pastoral Leaders</a:t>
            </a:r>
            <a:endParaRPr lang="en-GB" sz="1200">
              <a:solidFill>
                <a:srgbClr val="998546"/>
              </a:solidFill>
              <a:cs typeface="Calibri"/>
            </a:endParaRPr>
          </a:p>
          <a:p>
            <a:pPr marL="285750" indent="-285750">
              <a:buClr>
                <a:srgbClr val="998546"/>
              </a:buClr>
              <a:buFont typeface="Wingdings" panose="05000000000000000000" pitchFamily="2" charset="2"/>
              <a:buChar char="Ø"/>
            </a:pPr>
            <a:r>
              <a:rPr lang="en-GB" sz="1200" dirty="0">
                <a:solidFill>
                  <a:srgbClr val="675A2F"/>
                </a:solidFill>
              </a:rPr>
              <a:t>Silver – Attachment in Common Sense and Doodles</a:t>
            </a:r>
            <a:endParaRPr lang="en-GB" sz="1200">
              <a:solidFill>
                <a:srgbClr val="675A2F"/>
              </a:solidFill>
              <a:cs typeface="Calibri"/>
            </a:endParaRPr>
          </a:p>
          <a:p>
            <a:pPr marL="285750" indent="-285750">
              <a:buClr>
                <a:srgbClr val="998546"/>
              </a:buClr>
              <a:buFont typeface="Wingdings" panose="05000000000000000000" pitchFamily="2" charset="2"/>
              <a:buChar char="Ø"/>
            </a:pPr>
            <a:r>
              <a:rPr lang="en-GB" sz="1200" dirty="0">
                <a:solidFill>
                  <a:srgbClr val="998546"/>
                </a:solidFill>
              </a:rPr>
              <a:t>Sinek – Leaders Eat Last</a:t>
            </a:r>
            <a:endParaRPr lang="en-GB" sz="1200">
              <a:solidFill>
                <a:srgbClr val="998546"/>
              </a:solidFill>
              <a:cs typeface="Calibri"/>
            </a:endParaRPr>
          </a:p>
          <a:p>
            <a:pPr marL="285750" indent="-285750">
              <a:buClr>
                <a:srgbClr val="998546"/>
              </a:buClr>
              <a:buFont typeface="Wingdings" panose="05000000000000000000" pitchFamily="2" charset="2"/>
              <a:buChar char="Ø"/>
            </a:pPr>
            <a:r>
              <a:rPr lang="en-GB" sz="1200" dirty="0">
                <a:solidFill>
                  <a:srgbClr val="675A2F"/>
                </a:solidFill>
                <a:cs typeface="Calibri"/>
              </a:rPr>
              <a:t>Whitehouse and Pudney – Volcano in my tummy</a:t>
            </a:r>
          </a:p>
          <a:p>
            <a:pPr marL="285750" indent="-285750">
              <a:buClr>
                <a:srgbClr val="998546"/>
              </a:buClr>
              <a:buFont typeface="Wingdings" panose="05000000000000000000" pitchFamily="2" charset="2"/>
              <a:buChar char="Ø"/>
            </a:pPr>
            <a:r>
              <a:rPr lang="en-GB" sz="1200" dirty="0">
                <a:solidFill>
                  <a:srgbClr val="998546"/>
                </a:solidFill>
              </a:rPr>
              <a:t>Willingham – Why Don’t Students Like School?  A Cognitive Scientist Answers Questions</a:t>
            </a:r>
            <a:endParaRPr lang="en-GB" sz="1200" dirty="0">
              <a:solidFill>
                <a:srgbClr val="998546"/>
              </a:solidFill>
              <a:cs typeface="Calibri"/>
            </a:endParaRPr>
          </a:p>
        </p:txBody>
      </p:sp>
      <p:pic>
        <p:nvPicPr>
          <p:cNvPr id="6146" name="Picture 2" descr="Secondary pupils' reading habits 'not challenging enough' - BBC News">
            <a:extLst>
              <a:ext uri="{FF2B5EF4-FFF2-40B4-BE49-F238E27FC236}">
                <a16:creationId xmlns:a16="http://schemas.microsoft.com/office/drawing/2014/main" id="{5D8FE739-5CD6-C61A-CD25-4F3536FC5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2617" y="3263318"/>
            <a:ext cx="3638594" cy="2046709"/>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14 Points 4">
            <a:extLst>
              <a:ext uri="{FF2B5EF4-FFF2-40B4-BE49-F238E27FC236}">
                <a16:creationId xmlns:a16="http://schemas.microsoft.com/office/drawing/2014/main" id="{B08C7E3A-4273-1A29-CE68-BED2949FC144}"/>
              </a:ext>
            </a:extLst>
          </p:cNvPr>
          <p:cNvSpPr/>
          <p:nvPr/>
        </p:nvSpPr>
        <p:spPr>
          <a:xfrm>
            <a:off x="10519793" y="5712227"/>
            <a:ext cx="1359017" cy="1016471"/>
          </a:xfrm>
          <a:prstGeom prst="irregularSeal2">
            <a:avLst/>
          </a:prstGeom>
          <a:solidFill>
            <a:srgbClr val="E4DDC6"/>
          </a:solidFill>
          <a:ln>
            <a:solidFill>
              <a:srgbClr val="675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2"/>
                </a:solidFill>
              </a:rPr>
              <a:t>10 Credits</a:t>
            </a:r>
            <a:r>
              <a:rPr lang="en-GB" sz="900" b="1" dirty="0">
                <a:solidFill>
                  <a:schemeClr val="tx2"/>
                </a:solidFill>
              </a:rPr>
              <a:t> </a:t>
            </a:r>
            <a:endParaRPr lang="en-GB" sz="1050" b="1" dirty="0">
              <a:solidFill>
                <a:schemeClr val="tx2"/>
              </a:solidFill>
            </a:endParaRPr>
          </a:p>
        </p:txBody>
      </p:sp>
    </p:spTree>
    <p:extLst>
      <p:ext uri="{BB962C8B-B14F-4D97-AF65-F5344CB8AC3E}">
        <p14:creationId xmlns:p14="http://schemas.microsoft.com/office/powerpoint/2010/main" val="1969676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33" name="Rectangle 1032">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21758C6-07BA-FA76-4EBE-FF6AECA43F4D}"/>
              </a:ext>
            </a:extLst>
          </p:cNvPr>
          <p:cNvSpPr txBox="1"/>
          <p:nvPr/>
        </p:nvSpPr>
        <p:spPr>
          <a:xfrm>
            <a:off x="1115568" y="509521"/>
            <a:ext cx="10232136" cy="10149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solidFill>
                  <a:schemeClr val="tx2"/>
                </a:solidFill>
                <a:latin typeface="OPTILawrence" pitchFamily="50" charset="0"/>
                <a:ea typeface="+mj-ea"/>
                <a:cs typeface="+mj-cs"/>
              </a:rPr>
              <a:t>Technology and Innovation – Microsoft Learn</a:t>
            </a:r>
          </a:p>
        </p:txBody>
      </p:sp>
      <p:sp>
        <p:nvSpPr>
          <p:cNvPr id="1035" name="Rectangle 1034">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1" name="TextBox 10">
            <a:extLst>
              <a:ext uri="{FF2B5EF4-FFF2-40B4-BE49-F238E27FC236}">
                <a16:creationId xmlns:a16="http://schemas.microsoft.com/office/drawing/2014/main" id="{9391571F-6E90-8B71-7884-DD0A957144FA}"/>
              </a:ext>
            </a:extLst>
          </p:cNvPr>
          <p:cNvSpPr txBox="1"/>
          <p:nvPr/>
        </p:nvSpPr>
        <p:spPr>
          <a:xfrm>
            <a:off x="4224705" y="1445615"/>
            <a:ext cx="3742590" cy="656783"/>
          </a:xfrm>
          <a:prstGeom prst="rect">
            <a:avLst/>
          </a:prstGeom>
          <a:noFill/>
        </p:spPr>
        <p:txBody>
          <a:bodyPr wrap="square">
            <a:spAutoFit/>
          </a:bodyPr>
          <a:lstStyle/>
          <a:p>
            <a:pPr defTabSz="694944">
              <a:spcAft>
                <a:spcPts val="600"/>
              </a:spcAft>
            </a:pPr>
            <a:r>
              <a:rPr lang="en-GB" sz="1368" kern="1200" dirty="0">
                <a:solidFill>
                  <a:srgbClr val="998546"/>
                </a:solidFill>
                <a:latin typeface="+mn-lt"/>
                <a:ea typeface="+mn-ea"/>
                <a:cs typeface="+mn-cs"/>
                <a:hlinkClick r:id="rId2">
                  <a:extLst>
                    <a:ext uri="{A12FA001-AC4F-418D-AE19-62706E023703}">
                      <ahyp:hlinkClr xmlns:ahyp="http://schemas.microsoft.com/office/drawing/2018/hyperlinkcolor" val="tx"/>
                    </a:ext>
                  </a:extLst>
                </a:hlinkClick>
              </a:rPr>
              <a:t>https://learn.microsoft.com/en-us/training/</a:t>
            </a:r>
            <a:endParaRPr lang="en-GB" sz="1368" kern="1200" dirty="0">
              <a:solidFill>
                <a:srgbClr val="998546"/>
              </a:solidFill>
              <a:latin typeface="+mn-lt"/>
              <a:ea typeface="+mn-ea"/>
              <a:cs typeface="+mn-cs"/>
            </a:endParaRPr>
          </a:p>
          <a:p>
            <a:pPr>
              <a:spcAft>
                <a:spcPts val="600"/>
              </a:spcAft>
            </a:pPr>
            <a:endParaRPr lang="en-GB" dirty="0"/>
          </a:p>
        </p:txBody>
      </p:sp>
      <p:pic>
        <p:nvPicPr>
          <p:cNvPr id="1026" name="Picture 2" descr="Microsoft Learn Is The New Microsoft Virtual Academy | Build5Nines">
            <a:extLst>
              <a:ext uri="{FF2B5EF4-FFF2-40B4-BE49-F238E27FC236}">
                <a16:creationId xmlns:a16="http://schemas.microsoft.com/office/drawing/2014/main" id="{C8FCC799-B174-FAF3-A85C-0A51EEDBB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6048" y="3953390"/>
            <a:ext cx="3259904" cy="2037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37" name="TextBox 14">
            <a:extLst>
              <a:ext uri="{FF2B5EF4-FFF2-40B4-BE49-F238E27FC236}">
                <a16:creationId xmlns:a16="http://schemas.microsoft.com/office/drawing/2014/main" id="{3930E0CF-ADC2-B02F-9004-95CCEB47C129}"/>
              </a:ext>
            </a:extLst>
          </p:cNvPr>
          <p:cNvGraphicFramePr/>
          <p:nvPr>
            <p:extLst>
              <p:ext uri="{D42A27DB-BD31-4B8C-83A1-F6EECF244321}">
                <p14:modId xmlns:p14="http://schemas.microsoft.com/office/powerpoint/2010/main" val="166490671"/>
              </p:ext>
            </p:extLst>
          </p:nvPr>
        </p:nvGraphicFramePr>
        <p:xfrm>
          <a:off x="1261785" y="2071402"/>
          <a:ext cx="9845239" cy="17098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6798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755E9D7-066F-FD1D-CF6A-4704388EFCD1}"/>
              </a:ext>
            </a:extLst>
          </p:cNvPr>
          <p:cNvSpPr txBox="1"/>
          <p:nvPr/>
        </p:nvSpPr>
        <p:spPr>
          <a:xfrm>
            <a:off x="313563" y="824131"/>
            <a:ext cx="5554699" cy="5532284"/>
          </a:xfrm>
          <a:prstGeom prst="rect">
            <a:avLst/>
          </a:prstGeom>
          <a:noFill/>
          <a:ln w="28575">
            <a:solidFill>
              <a:schemeClr val="tx2"/>
            </a:solidFill>
          </a:ln>
        </p:spPr>
        <p:txBody>
          <a:bodyPr wrap="square" lIns="91440" tIns="45720" rIns="91440" bIns="45720" anchor="t">
            <a:spAutoFit/>
          </a:bodyPr>
          <a:lstStyle/>
          <a:p>
            <a:pPr algn="ctr"/>
            <a:r>
              <a:rPr lang="en-GB" sz="1400" dirty="0">
                <a:solidFill>
                  <a:schemeClr val="tx2"/>
                </a:solidFill>
                <a:latin typeface="Segoe UI" panose="020B0502040204020203" pitchFamily="34" charset="0"/>
                <a:cs typeface="Segoe UI" panose="020B0502040204020203" pitchFamily="34" charset="0"/>
              </a:rPr>
              <a:t>Option 1 (10 credits) </a:t>
            </a:r>
          </a:p>
          <a:p>
            <a:pPr algn="ctr"/>
            <a:endParaRPr lang="en-GB" sz="1400" dirty="0">
              <a:solidFill>
                <a:schemeClr val="tx2"/>
              </a:solidFill>
              <a:latin typeface="Segoe UI" panose="020B0502040204020203" pitchFamily="34" charset="0"/>
              <a:cs typeface="Segoe UI" panose="020B0502040204020203" pitchFamily="34" charset="0"/>
            </a:endParaRPr>
          </a:p>
          <a:p>
            <a:r>
              <a:rPr lang="en-GB" sz="1200" dirty="0">
                <a:solidFill>
                  <a:schemeClr val="tx2"/>
                </a:solidFill>
                <a:latin typeface="Segoe UI" panose="020B0502040204020203" pitchFamily="34" charset="0"/>
                <a:cs typeface="Segoe UI" panose="020B0502040204020203" pitchFamily="34" charset="0"/>
              </a:rPr>
              <a:t>Choose two courses from the following list. All courses are designed to take 1 hour, but in practice take less time. </a:t>
            </a:r>
          </a:p>
          <a:p>
            <a:r>
              <a:rPr lang="en-GB" sz="1100" i="1" dirty="0">
                <a:solidFill>
                  <a:schemeClr val="tx2"/>
                </a:solidFill>
                <a:latin typeface="Segoe UI"/>
                <a:cs typeface="Segoe UI"/>
              </a:rPr>
              <a:t>NB If you find another course that lasts 1 hour that you would like to undertake instead, then that is fine as long as it is still based around technology. Please let Anne Louise Whitehead know if this is the case. </a:t>
            </a:r>
            <a:endParaRPr lang="en-GB" sz="1100" i="1" dirty="0">
              <a:solidFill>
                <a:schemeClr val="tx2"/>
              </a:solidFill>
              <a:latin typeface="Segoe UI" panose="020B0502040204020203" pitchFamily="34" charset="0"/>
              <a:cs typeface="Segoe UI" panose="020B0502040204020203" pitchFamily="34" charset="0"/>
            </a:endParaRPr>
          </a:p>
          <a:p>
            <a:endParaRPr lang="en-GB" sz="1200" i="1" dirty="0">
              <a:solidFill>
                <a:srgbClr val="002060"/>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
            </a:pPr>
            <a:r>
              <a:rPr lang="en-GB" sz="1200" dirty="0">
                <a:solidFill>
                  <a:schemeClr val="tx2"/>
                </a:solidFill>
                <a:latin typeface="Segoe UI"/>
                <a:cs typeface="Segoe UI"/>
              </a:rPr>
              <a:t>1 Get started with OneNote </a:t>
            </a:r>
            <a:r>
              <a:rPr lang="en-GB" sz="1200" dirty="0">
                <a:solidFill>
                  <a:srgbClr val="998546"/>
                </a:solidFill>
                <a:ea typeface="+mn-lt"/>
                <a:cs typeface="+mn-lt"/>
                <a:hlinkClick r:id="rId2">
                  <a:extLst>
                    <a:ext uri="{A12FA001-AC4F-418D-AE19-62706E023703}">
                      <ahyp:hlinkClr xmlns:ahyp="http://schemas.microsoft.com/office/drawing/2018/hyperlinkcolor" val="tx"/>
                    </a:ext>
                  </a:extLst>
                </a:hlinkClick>
              </a:rPr>
              <a:t>Get started with OneNote - Training | Microsoft Learn</a:t>
            </a:r>
            <a:endParaRPr lang="en-GB" sz="1050">
              <a:solidFill>
                <a:srgbClr val="998546"/>
              </a:solidFill>
              <a:latin typeface="Segoe UI"/>
              <a:cs typeface="Segoe UI"/>
              <a:hlinkClick r:id="rId2">
                <a:extLst>
                  <a:ext uri="{A12FA001-AC4F-418D-AE19-62706E023703}">
                    <ahyp:hlinkClr xmlns:ahyp="http://schemas.microsoft.com/office/drawing/2018/hyperlinkcolor" val="tx"/>
                  </a:ext>
                </a:extLst>
              </a:hlinkClick>
            </a:endParaRPr>
          </a:p>
          <a:p>
            <a:pPr marL="171450" indent="-171450">
              <a:buFont typeface="Wingdings" panose="05000000000000000000" pitchFamily="2" charset="2"/>
              <a:buChar char="§"/>
            </a:pPr>
            <a:endParaRPr lang="en-GB" sz="1200" dirty="0">
              <a:solidFill>
                <a:schemeClr val="tx2"/>
              </a:solidFill>
              <a:latin typeface="Calibri"/>
              <a:ea typeface="Calibri"/>
              <a:cs typeface="Calibri"/>
            </a:endParaRPr>
          </a:p>
          <a:p>
            <a:pPr marL="171450" indent="-171450">
              <a:buFont typeface="Wingdings" panose="05000000000000000000" pitchFamily="2" charset="2"/>
              <a:buChar char="§"/>
            </a:pPr>
            <a:r>
              <a:rPr lang="en-GB" sz="1200" dirty="0">
                <a:solidFill>
                  <a:schemeClr val="tx2"/>
                </a:solidFill>
                <a:latin typeface="Segoe UI"/>
                <a:cs typeface="Segoe UI"/>
              </a:rPr>
              <a:t>2 Structure Teams through channels, tabs, files, and apps </a:t>
            </a:r>
            <a:endParaRPr lang="en-GB" sz="1050">
              <a:solidFill>
                <a:schemeClr val="tx2"/>
              </a:solidFill>
              <a:latin typeface="Segoe UI"/>
              <a:cs typeface="Segoe UI"/>
            </a:endParaRPr>
          </a:p>
          <a:p>
            <a:pPr marL="171450" indent="-171450">
              <a:buFont typeface="Wingdings" panose="05000000000000000000" pitchFamily="2" charset="2"/>
              <a:buChar char="§"/>
            </a:pPr>
            <a:r>
              <a:rPr lang="en-GB" sz="1050" dirty="0">
                <a:solidFill>
                  <a:srgbClr val="998546"/>
                </a:solidFill>
                <a:ea typeface="+mn-lt"/>
                <a:cs typeface="+mn-lt"/>
                <a:hlinkClick r:id="rId3">
                  <a:extLst>
                    <a:ext uri="{A12FA001-AC4F-418D-AE19-62706E023703}">
                      <ahyp:hlinkClr xmlns:ahyp="http://schemas.microsoft.com/office/drawing/2018/hyperlinkcolor" val="tx"/>
                    </a:ext>
                  </a:extLst>
                </a:hlinkClick>
              </a:rPr>
              <a:t>Structure Teams through channels, tabs, files, and apps - Training | Microsoft Learn</a:t>
            </a:r>
            <a:endParaRPr lang="en-GB" sz="1050" dirty="0">
              <a:solidFill>
                <a:srgbClr val="998546"/>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endParaRPr>
          </a:p>
          <a:p>
            <a:pPr marL="171450" indent="-171450">
              <a:buFont typeface="Wingdings" panose="05000000000000000000" pitchFamily="2" charset="2"/>
              <a:buChar char="§"/>
            </a:pPr>
            <a:endParaRPr lang="en-GB" sz="1000" dirty="0">
              <a:solidFill>
                <a:srgbClr val="002060"/>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
            </a:pPr>
            <a:r>
              <a:rPr lang="en-GB" sz="1200" dirty="0">
                <a:solidFill>
                  <a:schemeClr val="tx2"/>
                </a:solidFill>
                <a:latin typeface="Segoe UI"/>
                <a:cs typeface="Segoe UI"/>
              </a:rPr>
              <a:t>3 Assign and assess learners with assignments and forms </a:t>
            </a:r>
            <a:r>
              <a:rPr lang="en-GB" sz="1200" dirty="0">
                <a:solidFill>
                  <a:srgbClr val="998546"/>
                </a:solidFill>
                <a:ea typeface="+mn-lt"/>
                <a:cs typeface="+mn-lt"/>
                <a:hlinkClick r:id="rId4">
                  <a:extLst>
                    <a:ext uri="{A12FA001-AC4F-418D-AE19-62706E023703}">
                      <ahyp:hlinkClr xmlns:ahyp="http://schemas.microsoft.com/office/drawing/2018/hyperlinkcolor" val="tx"/>
                    </a:ext>
                  </a:extLst>
                </a:hlinkClick>
              </a:rPr>
              <a:t>Create authentic assessments with Microsoft Forms - Training | Microsoft Learn</a:t>
            </a:r>
            <a:endParaRPr lang="en-GB" sz="1200">
              <a:solidFill>
                <a:srgbClr val="998546"/>
              </a:solidFill>
              <a:latin typeface="Calibri"/>
              <a:ea typeface="Calibri"/>
              <a:cs typeface="Calibri"/>
              <a:hlinkClick r:id="rId4">
                <a:extLst>
                  <a:ext uri="{A12FA001-AC4F-418D-AE19-62706E023703}">
                    <ahyp:hlinkClr xmlns:ahyp="http://schemas.microsoft.com/office/drawing/2018/hyperlinkcolor" val="tx"/>
                  </a:ext>
                </a:extLst>
              </a:hlinkClick>
            </a:endParaRPr>
          </a:p>
          <a:p>
            <a:pPr marL="171450" indent="-171450">
              <a:buFont typeface="Wingdings" panose="05000000000000000000" pitchFamily="2" charset="2"/>
              <a:buChar char="§"/>
            </a:pPr>
            <a:endParaRPr lang="en-GB" sz="1200" dirty="0">
              <a:solidFill>
                <a:schemeClr val="tx2"/>
              </a:solidFill>
              <a:latin typeface="Calibri"/>
              <a:ea typeface="Calibri"/>
              <a:cs typeface="Calibri"/>
            </a:endParaRPr>
          </a:p>
          <a:p>
            <a:pPr marL="171450" indent="-171450">
              <a:buFont typeface="Wingdings" panose="05000000000000000000" pitchFamily="2" charset="2"/>
              <a:buChar char="§"/>
            </a:pPr>
            <a:r>
              <a:rPr lang="en-GB" sz="1200" dirty="0">
                <a:solidFill>
                  <a:schemeClr val="tx2"/>
                </a:solidFill>
                <a:latin typeface="Segoe UI"/>
                <a:cs typeface="Segoe UI"/>
              </a:rPr>
              <a:t>4 Converse, collaborate, and build community in Teams </a:t>
            </a:r>
            <a:r>
              <a:rPr lang="en-GB" sz="1200" dirty="0">
                <a:solidFill>
                  <a:srgbClr val="998546"/>
                </a:solidFill>
                <a:ea typeface="+mn-lt"/>
                <a:cs typeface="+mn-lt"/>
                <a:hlinkClick r:id="rId5">
                  <a:extLst>
                    <a:ext uri="{A12FA001-AC4F-418D-AE19-62706E023703}">
                      <ahyp:hlinkClr xmlns:ahyp="http://schemas.microsoft.com/office/drawing/2018/hyperlinkcolor" val="tx"/>
                    </a:ext>
                  </a:extLst>
                </a:hlinkClick>
              </a:rPr>
              <a:t>Converse, collaborate, and build community in Teams - Training | Microsoft Learn</a:t>
            </a:r>
            <a:endParaRPr lang="en-GB" sz="1200">
              <a:solidFill>
                <a:srgbClr val="998546"/>
              </a:solidFill>
              <a:latin typeface="Calibri"/>
              <a:ea typeface="Calibri"/>
              <a:cs typeface="Calibri"/>
              <a:hlinkClick r:id="rId5">
                <a:extLst>
                  <a:ext uri="{A12FA001-AC4F-418D-AE19-62706E023703}">
                    <ahyp:hlinkClr xmlns:ahyp="http://schemas.microsoft.com/office/drawing/2018/hyperlinkcolor" val="tx"/>
                  </a:ext>
                </a:extLst>
              </a:hlinkClick>
            </a:endParaRPr>
          </a:p>
          <a:p>
            <a:pPr marL="171450" indent="-171450">
              <a:buFont typeface="Wingdings" panose="05000000000000000000" pitchFamily="2" charset="2"/>
              <a:buChar char="§"/>
            </a:pPr>
            <a:endParaRPr lang="en-GB" sz="1200" dirty="0">
              <a:solidFill>
                <a:schemeClr val="tx2"/>
              </a:solidFill>
              <a:latin typeface="Calibri"/>
              <a:ea typeface="Calibri"/>
              <a:cs typeface="Calibri"/>
            </a:endParaRPr>
          </a:p>
          <a:p>
            <a:pPr marL="171450" indent="-171450">
              <a:buFont typeface="Wingdings" panose="05000000000000000000" pitchFamily="2" charset="2"/>
              <a:buChar char="§"/>
            </a:pPr>
            <a:r>
              <a:rPr lang="en-GB" sz="1200">
                <a:solidFill>
                  <a:schemeClr val="tx2"/>
                </a:solidFill>
                <a:latin typeface="Segoe UI"/>
                <a:cs typeface="Segoe UI"/>
              </a:rPr>
              <a:t>5 Hybrid learning: A new model for the future of Learning </a:t>
            </a:r>
            <a:r>
              <a:rPr lang="en-GB" sz="1200" dirty="0">
                <a:solidFill>
                  <a:srgbClr val="998546"/>
                </a:solidFill>
                <a:ea typeface="+mn-lt"/>
                <a:cs typeface="+mn-lt"/>
                <a:hlinkClick r:id="rId6">
                  <a:extLst>
                    <a:ext uri="{A12FA001-AC4F-418D-AE19-62706E023703}">
                      <ahyp:hlinkClr xmlns:ahyp="http://schemas.microsoft.com/office/drawing/2018/hyperlinkcolor" val="tx"/>
                    </a:ext>
                  </a:extLst>
                </a:hlinkClick>
              </a:rPr>
              <a:t>Hybrid learning: A new model for the future of learning - Training | Microsoft Learn</a:t>
            </a:r>
            <a:endParaRPr lang="en-GB" sz="1050">
              <a:solidFill>
                <a:srgbClr val="998546"/>
              </a:solidFill>
              <a:latin typeface="Segoe UI"/>
              <a:cs typeface="Segoe UI"/>
              <a:hlinkClick r:id="rId6">
                <a:extLst>
                  <a:ext uri="{A12FA001-AC4F-418D-AE19-62706E023703}">
                    <ahyp:hlinkClr xmlns:ahyp="http://schemas.microsoft.com/office/drawing/2018/hyperlinkcolor" val="tx"/>
                  </a:ext>
                </a:extLst>
              </a:hlinkClick>
            </a:endParaRPr>
          </a:p>
          <a:p>
            <a:pPr marL="171450" indent="-171450">
              <a:buFont typeface="Wingdings" panose="05000000000000000000" pitchFamily="2" charset="2"/>
              <a:buChar char="§"/>
            </a:pPr>
            <a:endParaRPr lang="en-GB" sz="1000" dirty="0">
              <a:solidFill>
                <a:srgbClr val="002060"/>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
            </a:pPr>
            <a:r>
              <a:rPr lang="en-GB" sz="1200" dirty="0">
                <a:solidFill>
                  <a:schemeClr val="tx2"/>
                </a:solidFill>
                <a:latin typeface="Segoe UI"/>
                <a:cs typeface="Segoe UI"/>
              </a:rPr>
              <a:t>6 Staying connected with remote learning through Microsoft Teams and </a:t>
            </a:r>
            <a:r>
              <a:rPr lang="en-GB" sz="1200">
                <a:solidFill>
                  <a:schemeClr val="tx2"/>
                </a:solidFill>
                <a:latin typeface="Segoe UI"/>
                <a:cs typeface="Segoe UI"/>
              </a:rPr>
              <a:t>Office 365</a:t>
            </a:r>
            <a:r>
              <a:rPr lang="en-GB" sz="1200" dirty="0">
                <a:solidFill>
                  <a:srgbClr val="002060"/>
                </a:solidFill>
                <a:latin typeface="Segoe UI"/>
                <a:cs typeface="Segoe UI"/>
              </a:rPr>
              <a:t> </a:t>
            </a:r>
            <a:r>
              <a:rPr lang="en-GB" sz="1200" dirty="0">
                <a:solidFill>
                  <a:srgbClr val="998546"/>
                </a:solidFill>
                <a:ea typeface="+mn-lt"/>
                <a:cs typeface="+mn-lt"/>
                <a:hlinkClick r:id="rId7">
                  <a:extLst>
                    <a:ext uri="{A12FA001-AC4F-418D-AE19-62706E023703}">
                      <ahyp:hlinkClr xmlns:ahyp="http://schemas.microsoft.com/office/drawing/2018/hyperlinkcolor" val="tx"/>
                    </a:ext>
                  </a:extLst>
                </a:hlinkClick>
              </a:rPr>
              <a:t>Stay connected with remote learning through Microsoft Teams and Microsoft 365 - Training | Microsoft Learn</a:t>
            </a:r>
            <a:endParaRPr lang="en-GB" sz="1050">
              <a:solidFill>
                <a:srgbClr val="998546"/>
              </a:solidFill>
              <a:latin typeface="Segoe UI"/>
              <a:cs typeface="Segoe UI"/>
              <a:hlinkClick r:id="rId7">
                <a:extLst>
                  <a:ext uri="{A12FA001-AC4F-418D-AE19-62706E023703}">
                    <ahyp:hlinkClr xmlns:ahyp="http://schemas.microsoft.com/office/drawing/2018/hyperlinkcolor" val="tx"/>
                  </a:ext>
                </a:extLst>
              </a:hlinkClick>
            </a:endParaRPr>
          </a:p>
          <a:p>
            <a:pPr marL="171450" indent="-171450">
              <a:buFont typeface="Wingdings" panose="05000000000000000000" pitchFamily="2" charset="2"/>
              <a:buChar char="§"/>
            </a:pPr>
            <a:endParaRPr lang="en-GB" sz="1000" dirty="0">
              <a:solidFill>
                <a:srgbClr val="002060"/>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
            </a:pPr>
            <a:r>
              <a:rPr lang="en-GB" sz="1200" dirty="0">
                <a:solidFill>
                  <a:schemeClr val="tx2"/>
                </a:solidFill>
                <a:latin typeface="Segoe UI"/>
                <a:cs typeface="Segoe UI"/>
              </a:rPr>
              <a:t>7 OneNote Class Notebook: A teacher's all-in-one notebook for students </a:t>
            </a:r>
            <a:r>
              <a:rPr lang="en-GB" sz="1200" dirty="0">
                <a:solidFill>
                  <a:srgbClr val="998546"/>
                </a:solidFill>
                <a:ea typeface="+mn-lt"/>
                <a:cs typeface="+mn-lt"/>
                <a:hlinkClick r:id="rId8">
                  <a:extLst>
                    <a:ext uri="{A12FA001-AC4F-418D-AE19-62706E023703}">
                      <ahyp:hlinkClr xmlns:ahyp="http://schemas.microsoft.com/office/drawing/2018/hyperlinkcolor" val="tx"/>
                    </a:ext>
                  </a:extLst>
                </a:hlinkClick>
              </a:rPr>
              <a:t>OneNote Class Notebook: A teacher's all-in-one notebook for students - Training | Microsoft Learn</a:t>
            </a:r>
            <a:endParaRPr lang="en-GB" sz="1050">
              <a:solidFill>
                <a:srgbClr val="998546"/>
              </a:solidFill>
              <a:latin typeface="Segoe UI"/>
              <a:cs typeface="Segoe UI"/>
              <a:hlinkClick r:id="rId8">
                <a:extLst>
                  <a:ext uri="{A12FA001-AC4F-418D-AE19-62706E023703}">
                    <ahyp:hlinkClr xmlns:ahyp="http://schemas.microsoft.com/office/drawing/2018/hyperlinkcolor" val="tx"/>
                  </a:ext>
                </a:extLst>
              </a:hlinkClick>
            </a:endParaRPr>
          </a:p>
        </p:txBody>
      </p:sp>
      <p:sp>
        <p:nvSpPr>
          <p:cNvPr id="14" name="TextBox 13">
            <a:extLst>
              <a:ext uri="{FF2B5EF4-FFF2-40B4-BE49-F238E27FC236}">
                <a16:creationId xmlns:a16="http://schemas.microsoft.com/office/drawing/2014/main" id="{721758C6-07BA-FA76-4EBE-FF6AECA43F4D}"/>
              </a:ext>
            </a:extLst>
          </p:cNvPr>
          <p:cNvSpPr txBox="1"/>
          <p:nvPr/>
        </p:nvSpPr>
        <p:spPr>
          <a:xfrm>
            <a:off x="124274" y="177800"/>
            <a:ext cx="9036504" cy="646331"/>
          </a:xfrm>
          <a:prstGeom prst="rect">
            <a:avLst/>
          </a:prstGeom>
          <a:noFill/>
        </p:spPr>
        <p:txBody>
          <a:bodyPr wrap="square" rtlCol="0">
            <a:spAutoFit/>
          </a:bodyPr>
          <a:lstStyle/>
          <a:p>
            <a:r>
              <a:rPr lang="en-GB" sz="3600" b="1" dirty="0">
                <a:solidFill>
                  <a:schemeClr val="tx2"/>
                </a:solidFill>
                <a:latin typeface="OPTILawrence" pitchFamily="50" charset="0"/>
              </a:rPr>
              <a:t>Technology and Innovation – Microsoft Learn</a:t>
            </a:r>
          </a:p>
        </p:txBody>
      </p:sp>
      <p:sp>
        <p:nvSpPr>
          <p:cNvPr id="2" name="TextBox 1">
            <a:extLst>
              <a:ext uri="{FF2B5EF4-FFF2-40B4-BE49-F238E27FC236}">
                <a16:creationId xmlns:a16="http://schemas.microsoft.com/office/drawing/2014/main" id="{984AC1DE-13B2-EDC2-057E-53FCAD7132E7}"/>
              </a:ext>
            </a:extLst>
          </p:cNvPr>
          <p:cNvSpPr txBox="1"/>
          <p:nvPr/>
        </p:nvSpPr>
        <p:spPr>
          <a:xfrm>
            <a:off x="6323738" y="824131"/>
            <a:ext cx="5554699" cy="4062651"/>
          </a:xfrm>
          <a:prstGeom prst="rect">
            <a:avLst/>
          </a:prstGeom>
          <a:noFill/>
          <a:ln w="28575">
            <a:solidFill>
              <a:srgbClr val="998546"/>
            </a:solidFill>
          </a:ln>
        </p:spPr>
        <p:txBody>
          <a:bodyPr wrap="square" lIns="91440" tIns="45720" rIns="91440" bIns="45720" anchor="t">
            <a:spAutoFit/>
          </a:bodyPr>
          <a:lstStyle/>
          <a:p>
            <a:pPr algn="ctr"/>
            <a:r>
              <a:rPr lang="en-GB" sz="1400" dirty="0">
                <a:solidFill>
                  <a:schemeClr val="tx2"/>
                </a:solidFill>
                <a:latin typeface="Segoe UI" panose="020B0502040204020203" pitchFamily="34" charset="0"/>
                <a:cs typeface="Segoe UI" panose="020B0502040204020203" pitchFamily="34" charset="0"/>
              </a:rPr>
              <a:t>Option 2 (10 credits)</a:t>
            </a:r>
          </a:p>
          <a:p>
            <a:pPr algn="ctr"/>
            <a:r>
              <a:rPr lang="en-GB" sz="1400" dirty="0">
                <a:solidFill>
                  <a:schemeClr val="tx2"/>
                </a:solidFill>
                <a:latin typeface="Segoe UI"/>
                <a:cs typeface="Segoe UI"/>
              </a:rPr>
              <a:t>(This option is </a:t>
            </a:r>
            <a:r>
              <a:rPr lang="en-GB" sz="1400" i="1" u="sng" dirty="0">
                <a:solidFill>
                  <a:schemeClr val="tx2"/>
                </a:solidFill>
                <a:latin typeface="Segoe UI"/>
                <a:cs typeface="Segoe UI"/>
              </a:rPr>
              <a:t>instead</a:t>
            </a:r>
            <a:r>
              <a:rPr lang="en-GB" sz="1400" dirty="0">
                <a:solidFill>
                  <a:schemeClr val="tx2"/>
                </a:solidFill>
                <a:latin typeface="Segoe UI"/>
                <a:cs typeface="Segoe UI"/>
              </a:rPr>
              <a:t> of, not as well as, Option 1)</a:t>
            </a:r>
          </a:p>
          <a:p>
            <a:endParaRPr lang="en-GB" sz="1400" dirty="0">
              <a:solidFill>
                <a:schemeClr val="tx2"/>
              </a:solidFill>
              <a:latin typeface="Segoe UI" panose="020B0502040204020203" pitchFamily="34" charset="0"/>
              <a:cs typeface="Segoe UI" panose="020B0502040204020203" pitchFamily="34" charset="0"/>
            </a:endParaRPr>
          </a:p>
          <a:p>
            <a:r>
              <a:rPr lang="en-GB" sz="1200" dirty="0">
                <a:solidFill>
                  <a:schemeClr val="tx2"/>
                </a:solidFill>
                <a:latin typeface="Segoe UI"/>
                <a:cs typeface="Segoe UI"/>
              </a:rPr>
              <a:t>Undertake either one of the longer courses listed below on the Microsoft Learn Platform. These have a number of sections (some of which appear in option 1) and together give a wider range of training. </a:t>
            </a:r>
            <a:endParaRPr lang="en-GB" sz="1200" dirty="0">
              <a:solidFill>
                <a:schemeClr val="tx2"/>
              </a:solidFill>
              <a:latin typeface="Segoe UI" panose="020B0502040204020203" pitchFamily="34" charset="0"/>
              <a:cs typeface="Segoe UI" panose="020B0502040204020203" pitchFamily="34" charset="0"/>
            </a:endParaRPr>
          </a:p>
          <a:p>
            <a:endParaRPr lang="en-GB" sz="1200" dirty="0">
              <a:solidFill>
                <a:schemeClr val="tx2"/>
              </a:solidFill>
              <a:latin typeface="Segoe UI" panose="020B0502040204020203" pitchFamily="34" charset="0"/>
              <a:cs typeface="Segoe UI" panose="020B0502040204020203" pitchFamily="34" charset="0"/>
            </a:endParaRPr>
          </a:p>
          <a:p>
            <a:endParaRPr lang="en-GB" sz="1200" dirty="0">
              <a:solidFill>
                <a:schemeClr val="tx2"/>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
            </a:pPr>
            <a:r>
              <a:rPr lang="en-GB" sz="1200" dirty="0">
                <a:solidFill>
                  <a:schemeClr val="tx2"/>
                </a:solidFill>
                <a:latin typeface="Segoe UI" panose="020B0502040204020203" pitchFamily="34" charset="0"/>
                <a:cs typeface="Segoe UI" panose="020B0502040204020203" pitchFamily="34" charset="0"/>
              </a:rPr>
              <a:t>1 Master Microsoft Teams for any learning environment.  Microsoft Teams makes teaching and learning easier with all your content, apps, and tools always there, in one place, designed to help teachers and students get the most out each day. </a:t>
            </a:r>
          </a:p>
          <a:p>
            <a:pPr marL="171450" indent="-171450">
              <a:buFont typeface="Wingdings" panose="05000000000000000000" pitchFamily="2" charset="2"/>
              <a:buChar char="§"/>
            </a:pPr>
            <a:endParaRPr lang="en-GB" sz="1200" dirty="0">
              <a:solidFill>
                <a:schemeClr val="tx2"/>
              </a:solidFill>
              <a:latin typeface="Segoe UI" panose="020B0502040204020203" pitchFamily="34" charset="0"/>
              <a:cs typeface="Segoe UI" panose="020B0502040204020203" pitchFamily="34" charset="0"/>
            </a:endParaRPr>
          </a:p>
          <a:p>
            <a:r>
              <a:rPr lang="en-GB" sz="1200">
                <a:solidFill>
                  <a:schemeClr val="tx2"/>
                </a:solidFill>
                <a:latin typeface="Segoe UI"/>
                <a:cs typeface="Segoe UI"/>
              </a:rPr>
              <a:t>This training will help you master Teams.</a:t>
            </a:r>
            <a:r>
              <a:rPr lang="en-GB" sz="1200" dirty="0">
                <a:solidFill>
                  <a:srgbClr val="998546"/>
                </a:solidFill>
                <a:latin typeface="Segoe UI"/>
                <a:cs typeface="Segoe UI"/>
              </a:rPr>
              <a:t> </a:t>
            </a:r>
            <a:r>
              <a:rPr lang="en-GB" sz="1200" dirty="0">
                <a:solidFill>
                  <a:srgbClr val="998546"/>
                </a:solidFill>
                <a:ea typeface="+mn-lt"/>
                <a:cs typeface="+mn-lt"/>
                <a:hlinkClick r:id="rId9">
                  <a:extLst>
                    <a:ext uri="{A12FA001-AC4F-418D-AE19-62706E023703}">
                      <ahyp:hlinkClr xmlns:ahyp="http://schemas.microsoft.com/office/drawing/2018/hyperlinkcolor" val="tx"/>
                    </a:ext>
                  </a:extLst>
                </a:hlinkClick>
              </a:rPr>
              <a:t>Master Microsoft Teams for any learning environment - Training | Microsoft Learn</a:t>
            </a:r>
            <a:endParaRPr lang="en-GB" sz="1050">
              <a:solidFill>
                <a:srgbClr val="998546"/>
              </a:solidFill>
              <a:latin typeface="Segoe UI"/>
              <a:cs typeface="Segoe UI"/>
              <a:hlinkClick r:id="rId9">
                <a:extLst>
                  <a:ext uri="{A12FA001-AC4F-418D-AE19-62706E023703}">
                    <ahyp:hlinkClr xmlns:ahyp="http://schemas.microsoft.com/office/drawing/2018/hyperlinkcolor" val="tx"/>
                  </a:ext>
                </a:extLst>
              </a:hlinkClick>
            </a:endParaRPr>
          </a:p>
          <a:p>
            <a:endParaRPr lang="en-GB" sz="1200" dirty="0">
              <a:solidFill>
                <a:srgbClr val="002060"/>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
            </a:pPr>
            <a:r>
              <a:rPr lang="en-GB" sz="1200" dirty="0">
                <a:solidFill>
                  <a:schemeClr val="tx2"/>
                </a:solidFill>
                <a:latin typeface="Segoe UI"/>
                <a:cs typeface="Segoe UI"/>
              </a:rPr>
              <a:t>2 Microsoft Educator Academy </a:t>
            </a:r>
            <a:r>
              <a:rPr lang="en-GB" sz="1200" dirty="0">
                <a:solidFill>
                  <a:srgbClr val="998546"/>
                </a:solidFill>
                <a:ea typeface="+mn-lt"/>
                <a:cs typeface="+mn-lt"/>
                <a:hlinkClick r:id="rId10">
                  <a:extLst>
                    <a:ext uri="{A12FA001-AC4F-418D-AE19-62706E023703}">
                      <ahyp:hlinkClr xmlns:ahyp="http://schemas.microsoft.com/office/drawing/2018/hyperlinkcolor" val="tx"/>
                    </a:ext>
                  </a:extLst>
                </a:hlinkClick>
              </a:rPr>
              <a:t>Microsoft Educator academy - Training | Microsoft Learn</a:t>
            </a:r>
            <a:endParaRPr lang="en-GB" sz="1200">
              <a:solidFill>
                <a:srgbClr val="998546"/>
              </a:solidFill>
              <a:latin typeface="Calibri"/>
              <a:ea typeface="Calibri"/>
              <a:cs typeface="Calibri"/>
              <a:hlinkClick r:id="rId10">
                <a:extLst>
                  <a:ext uri="{A12FA001-AC4F-418D-AE19-62706E023703}">
                    <ahyp:hlinkClr xmlns:ahyp="http://schemas.microsoft.com/office/drawing/2018/hyperlinkcolor" val="tx"/>
                  </a:ext>
                </a:extLst>
              </a:hlinkClick>
            </a:endParaRPr>
          </a:p>
          <a:p>
            <a:pPr marL="171450" indent="-171450">
              <a:buFont typeface="Wingdings" panose="05000000000000000000" pitchFamily="2" charset="2"/>
              <a:buChar char="§"/>
            </a:pPr>
            <a:endParaRPr lang="en-GB" sz="1200" dirty="0">
              <a:solidFill>
                <a:schemeClr val="tx2"/>
              </a:solidFill>
              <a:latin typeface="Calibri"/>
              <a:ea typeface="Calibri"/>
              <a:cs typeface="Calibri"/>
            </a:endParaRPr>
          </a:p>
          <a:p>
            <a:r>
              <a:rPr lang="en-GB" sz="1200" dirty="0">
                <a:solidFill>
                  <a:schemeClr val="tx2"/>
                </a:solidFill>
                <a:latin typeface="Segoe UI" panose="020B0502040204020203" pitchFamily="34" charset="0"/>
                <a:cs typeface="Segoe UI" panose="020B0502040204020203" pitchFamily="34" charset="0"/>
              </a:rPr>
              <a:t>This is a path focused on best practice and some basics for facilitating a blended or hybrid learning environment.</a:t>
            </a:r>
          </a:p>
        </p:txBody>
      </p:sp>
      <p:sp>
        <p:nvSpPr>
          <p:cNvPr id="4" name="TextBox 3">
            <a:extLst>
              <a:ext uri="{FF2B5EF4-FFF2-40B4-BE49-F238E27FC236}">
                <a16:creationId xmlns:a16="http://schemas.microsoft.com/office/drawing/2014/main" id="{507C2971-3F7B-F666-DA0A-7B6CC90B3835}"/>
              </a:ext>
            </a:extLst>
          </p:cNvPr>
          <p:cNvSpPr txBox="1"/>
          <p:nvPr/>
        </p:nvSpPr>
        <p:spPr>
          <a:xfrm>
            <a:off x="6257219" y="5295205"/>
            <a:ext cx="5687735" cy="738664"/>
          </a:xfrm>
          <a:prstGeom prst="rect">
            <a:avLst/>
          </a:prstGeom>
          <a:noFill/>
        </p:spPr>
        <p:txBody>
          <a:bodyPr wrap="square">
            <a:spAutoFit/>
          </a:bodyPr>
          <a:lstStyle/>
          <a:p>
            <a:r>
              <a:rPr lang="en-GB" sz="1400" dirty="0">
                <a:solidFill>
                  <a:schemeClr val="tx2"/>
                </a:solidFill>
                <a:latin typeface="Segoe UI" panose="020B0502040204020203" pitchFamily="34" charset="0"/>
                <a:cs typeface="Segoe UI" panose="020B0502040204020203" pitchFamily="34" charset="0"/>
              </a:rPr>
              <a:t>Once you have successfully completed your course(s) please send a screen shot of your completion confirmation to Anne Louise Whitehead so she can log it on your CPD file</a:t>
            </a:r>
          </a:p>
        </p:txBody>
      </p:sp>
      <p:sp>
        <p:nvSpPr>
          <p:cNvPr id="3" name="Explosion: 14 Points 2">
            <a:extLst>
              <a:ext uri="{FF2B5EF4-FFF2-40B4-BE49-F238E27FC236}">
                <a16:creationId xmlns:a16="http://schemas.microsoft.com/office/drawing/2014/main" id="{B880FCA5-A277-92E0-2294-58AB402E126B}"/>
              </a:ext>
            </a:extLst>
          </p:cNvPr>
          <p:cNvSpPr/>
          <p:nvPr/>
        </p:nvSpPr>
        <p:spPr>
          <a:xfrm>
            <a:off x="10519793" y="5712227"/>
            <a:ext cx="1359017" cy="1016471"/>
          </a:xfrm>
          <a:prstGeom prst="irregularSeal2">
            <a:avLst/>
          </a:prstGeom>
          <a:solidFill>
            <a:srgbClr val="E4DDC6"/>
          </a:solidFill>
          <a:ln>
            <a:solidFill>
              <a:srgbClr val="675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2"/>
                </a:solidFill>
              </a:rPr>
              <a:t>10 Credits</a:t>
            </a:r>
            <a:r>
              <a:rPr lang="en-GB" sz="900" b="1" dirty="0">
                <a:solidFill>
                  <a:schemeClr val="tx2"/>
                </a:solidFill>
              </a:rPr>
              <a:t> </a:t>
            </a:r>
            <a:endParaRPr lang="en-GB" sz="1050" b="1" dirty="0">
              <a:solidFill>
                <a:schemeClr val="tx2"/>
              </a:solidFill>
            </a:endParaRPr>
          </a:p>
        </p:txBody>
      </p:sp>
    </p:spTree>
    <p:extLst>
      <p:ext uri="{BB962C8B-B14F-4D97-AF65-F5344CB8AC3E}">
        <p14:creationId xmlns:p14="http://schemas.microsoft.com/office/powerpoint/2010/main" val="954300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4891-3BBE-0A6D-6BAA-01403AC4E447}"/>
              </a:ext>
            </a:extLst>
          </p:cNvPr>
          <p:cNvSpPr>
            <a:spLocks noGrp="1"/>
          </p:cNvSpPr>
          <p:nvPr>
            <p:ph type="title"/>
          </p:nvPr>
        </p:nvSpPr>
        <p:spPr>
          <a:xfrm>
            <a:off x="227157" y="155400"/>
            <a:ext cx="10405190" cy="1325563"/>
          </a:xfrm>
        </p:spPr>
        <p:txBody>
          <a:bodyPr/>
          <a:lstStyle/>
          <a:p>
            <a:r>
              <a:rPr lang="en-GB" b="1" dirty="0">
                <a:solidFill>
                  <a:schemeClr val="tx2"/>
                </a:solidFill>
                <a:latin typeface="OPTILawrence" pitchFamily="50" charset="0"/>
              </a:rPr>
              <a:t>The National College</a:t>
            </a:r>
          </a:p>
        </p:txBody>
      </p:sp>
      <p:sp>
        <p:nvSpPr>
          <p:cNvPr id="3" name="Content Placeholder 2">
            <a:extLst>
              <a:ext uri="{FF2B5EF4-FFF2-40B4-BE49-F238E27FC236}">
                <a16:creationId xmlns:a16="http://schemas.microsoft.com/office/drawing/2014/main" id="{10B39613-C0B4-DFD9-024B-38DB4C83CCC9}"/>
              </a:ext>
            </a:extLst>
          </p:cNvPr>
          <p:cNvSpPr>
            <a:spLocks noGrp="1"/>
          </p:cNvSpPr>
          <p:nvPr>
            <p:ph idx="1"/>
          </p:nvPr>
        </p:nvSpPr>
        <p:spPr>
          <a:xfrm>
            <a:off x="227157" y="1253331"/>
            <a:ext cx="11681215" cy="1210057"/>
          </a:xfrm>
        </p:spPr>
        <p:txBody>
          <a:bodyPr/>
          <a:lstStyle/>
          <a:p>
            <a:pPr marL="0" indent="0">
              <a:buNone/>
            </a:pPr>
            <a:r>
              <a:rPr lang="en-GB" sz="2000" dirty="0">
                <a:solidFill>
                  <a:srgbClr val="998546"/>
                </a:solidFill>
              </a:rPr>
              <a:t>With over </a:t>
            </a:r>
            <a:r>
              <a:rPr lang="en-GB" sz="2000" b="1" dirty="0">
                <a:solidFill>
                  <a:srgbClr val="998546"/>
                </a:solidFill>
                <a:effectLst/>
              </a:rPr>
              <a:t>2500+ </a:t>
            </a:r>
            <a:r>
              <a:rPr lang="en-GB" sz="2000" dirty="0">
                <a:solidFill>
                  <a:srgbClr val="998546"/>
                </a:solidFill>
                <a:effectLst/>
              </a:rPr>
              <a:t>courses, webinars &amp; resources for all staff, The National College has something for everyone.</a:t>
            </a:r>
          </a:p>
          <a:p>
            <a:pPr marL="0" indent="0">
              <a:buNone/>
            </a:pPr>
            <a:r>
              <a:rPr lang="en-GB" sz="2000" dirty="0">
                <a:solidFill>
                  <a:srgbClr val="998546"/>
                </a:solidFill>
                <a:effectLst/>
              </a:rPr>
              <a:t>These are usually fa</a:t>
            </a:r>
            <a:r>
              <a:rPr lang="en-GB" sz="2000" dirty="0">
                <a:solidFill>
                  <a:srgbClr val="998546"/>
                </a:solidFill>
              </a:rPr>
              <a:t>irly short (up to 1 hour) courses that are tailored to specific training needs and built for a range of areas and roles:</a:t>
            </a:r>
          </a:p>
          <a:p>
            <a:pPr marL="0" indent="0">
              <a:buNone/>
            </a:pPr>
            <a:endParaRPr lang="en-GB" dirty="0"/>
          </a:p>
        </p:txBody>
      </p:sp>
      <p:pic>
        <p:nvPicPr>
          <p:cNvPr id="5122" name="Picture 2" descr="The National College logo">
            <a:extLst>
              <a:ext uri="{FF2B5EF4-FFF2-40B4-BE49-F238E27FC236}">
                <a16:creationId xmlns:a16="http://schemas.microsoft.com/office/drawing/2014/main" id="{B3975CED-8302-E916-5460-99C2E94734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52" b="14686"/>
          <a:stretch/>
        </p:blipFill>
        <p:spPr bwMode="auto">
          <a:xfrm>
            <a:off x="10632347" y="163186"/>
            <a:ext cx="1400460" cy="10204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56E73FF-2CE8-9637-3B56-656CE9D39D90}"/>
              </a:ext>
            </a:extLst>
          </p:cNvPr>
          <p:cNvPicPr>
            <a:picLocks noChangeAspect="1"/>
          </p:cNvPicPr>
          <p:nvPr/>
        </p:nvPicPr>
        <p:blipFill>
          <a:blip r:embed="rId3"/>
          <a:stretch>
            <a:fillRect/>
          </a:stretch>
        </p:blipFill>
        <p:spPr>
          <a:xfrm>
            <a:off x="283628" y="5317178"/>
            <a:ext cx="2107130" cy="1385422"/>
          </a:xfrm>
          <a:prstGeom prst="rect">
            <a:avLst/>
          </a:prstGeom>
        </p:spPr>
      </p:pic>
      <p:pic>
        <p:nvPicPr>
          <p:cNvPr id="7" name="Picture 6">
            <a:extLst>
              <a:ext uri="{FF2B5EF4-FFF2-40B4-BE49-F238E27FC236}">
                <a16:creationId xmlns:a16="http://schemas.microsoft.com/office/drawing/2014/main" id="{7FA055D1-C9C3-681C-F9EA-ACDACC5C29E9}"/>
              </a:ext>
            </a:extLst>
          </p:cNvPr>
          <p:cNvPicPr>
            <a:picLocks noChangeAspect="1"/>
          </p:cNvPicPr>
          <p:nvPr/>
        </p:nvPicPr>
        <p:blipFill>
          <a:blip r:embed="rId4"/>
          <a:stretch>
            <a:fillRect/>
          </a:stretch>
        </p:blipFill>
        <p:spPr>
          <a:xfrm>
            <a:off x="2485641" y="5305324"/>
            <a:ext cx="2175005" cy="1397276"/>
          </a:xfrm>
          <a:prstGeom prst="rect">
            <a:avLst/>
          </a:prstGeom>
        </p:spPr>
      </p:pic>
      <p:pic>
        <p:nvPicPr>
          <p:cNvPr id="9" name="Picture 8">
            <a:extLst>
              <a:ext uri="{FF2B5EF4-FFF2-40B4-BE49-F238E27FC236}">
                <a16:creationId xmlns:a16="http://schemas.microsoft.com/office/drawing/2014/main" id="{837A487D-77D3-D6A6-735B-AFF3A8D4C766}"/>
              </a:ext>
            </a:extLst>
          </p:cNvPr>
          <p:cNvPicPr>
            <a:picLocks noChangeAspect="1"/>
          </p:cNvPicPr>
          <p:nvPr/>
        </p:nvPicPr>
        <p:blipFill>
          <a:blip r:embed="rId5"/>
          <a:stretch>
            <a:fillRect/>
          </a:stretch>
        </p:blipFill>
        <p:spPr>
          <a:xfrm>
            <a:off x="4743992" y="5299157"/>
            <a:ext cx="2175005" cy="1403443"/>
          </a:xfrm>
          <a:prstGeom prst="rect">
            <a:avLst/>
          </a:prstGeom>
        </p:spPr>
      </p:pic>
      <p:pic>
        <p:nvPicPr>
          <p:cNvPr id="11" name="Picture 10">
            <a:extLst>
              <a:ext uri="{FF2B5EF4-FFF2-40B4-BE49-F238E27FC236}">
                <a16:creationId xmlns:a16="http://schemas.microsoft.com/office/drawing/2014/main" id="{900F6455-E8DF-15F3-E6C1-076F88F52182}"/>
              </a:ext>
            </a:extLst>
          </p:cNvPr>
          <p:cNvPicPr>
            <a:picLocks noChangeAspect="1"/>
          </p:cNvPicPr>
          <p:nvPr/>
        </p:nvPicPr>
        <p:blipFill>
          <a:blip r:embed="rId6"/>
          <a:stretch>
            <a:fillRect/>
          </a:stretch>
        </p:blipFill>
        <p:spPr>
          <a:xfrm>
            <a:off x="7002343" y="5287854"/>
            <a:ext cx="2175006" cy="1414746"/>
          </a:xfrm>
          <a:prstGeom prst="rect">
            <a:avLst/>
          </a:prstGeom>
        </p:spPr>
      </p:pic>
      <p:pic>
        <p:nvPicPr>
          <p:cNvPr id="13" name="Picture 12">
            <a:extLst>
              <a:ext uri="{FF2B5EF4-FFF2-40B4-BE49-F238E27FC236}">
                <a16:creationId xmlns:a16="http://schemas.microsoft.com/office/drawing/2014/main" id="{8BAD706C-DD58-BEEA-B9E8-44F293966FB1}"/>
              </a:ext>
            </a:extLst>
          </p:cNvPr>
          <p:cNvPicPr>
            <a:picLocks noChangeAspect="1"/>
          </p:cNvPicPr>
          <p:nvPr/>
        </p:nvPicPr>
        <p:blipFill>
          <a:blip r:embed="rId7"/>
          <a:stretch>
            <a:fillRect/>
          </a:stretch>
        </p:blipFill>
        <p:spPr>
          <a:xfrm>
            <a:off x="9260694" y="5287853"/>
            <a:ext cx="2436264" cy="1406961"/>
          </a:xfrm>
          <a:prstGeom prst="rect">
            <a:avLst/>
          </a:prstGeom>
        </p:spPr>
      </p:pic>
      <p:graphicFrame>
        <p:nvGraphicFramePr>
          <p:cNvPr id="14" name="Table 14">
            <a:extLst>
              <a:ext uri="{FF2B5EF4-FFF2-40B4-BE49-F238E27FC236}">
                <a16:creationId xmlns:a16="http://schemas.microsoft.com/office/drawing/2014/main" id="{95B535BE-DAFC-7F99-EDE2-7DA767674BAB}"/>
              </a:ext>
            </a:extLst>
          </p:cNvPr>
          <p:cNvGraphicFramePr>
            <a:graphicFrameLocks noGrp="1"/>
          </p:cNvGraphicFramePr>
          <p:nvPr>
            <p:extLst>
              <p:ext uri="{D42A27DB-BD31-4B8C-83A1-F6EECF244321}">
                <p14:modId xmlns:p14="http://schemas.microsoft.com/office/powerpoint/2010/main" val="3351217792"/>
              </p:ext>
            </p:extLst>
          </p:nvPr>
        </p:nvGraphicFramePr>
        <p:xfrm>
          <a:off x="1637228" y="2344420"/>
          <a:ext cx="8541591" cy="2169160"/>
        </p:xfrm>
        <a:graphic>
          <a:graphicData uri="http://schemas.openxmlformats.org/drawingml/2006/table">
            <a:tbl>
              <a:tblPr firstRow="1" bandRow="1">
                <a:tableStyleId>{5C22544A-7EE6-4342-B048-85BDC9FD1C3A}</a:tableStyleId>
              </a:tblPr>
              <a:tblGrid>
                <a:gridCol w="2847197">
                  <a:extLst>
                    <a:ext uri="{9D8B030D-6E8A-4147-A177-3AD203B41FA5}">
                      <a16:colId xmlns:a16="http://schemas.microsoft.com/office/drawing/2014/main" val="189777162"/>
                    </a:ext>
                  </a:extLst>
                </a:gridCol>
                <a:gridCol w="2847197">
                  <a:extLst>
                    <a:ext uri="{9D8B030D-6E8A-4147-A177-3AD203B41FA5}">
                      <a16:colId xmlns:a16="http://schemas.microsoft.com/office/drawing/2014/main" val="2759732529"/>
                    </a:ext>
                  </a:extLst>
                </a:gridCol>
                <a:gridCol w="2847197">
                  <a:extLst>
                    <a:ext uri="{9D8B030D-6E8A-4147-A177-3AD203B41FA5}">
                      <a16:colId xmlns:a16="http://schemas.microsoft.com/office/drawing/2014/main" val="682343995"/>
                    </a:ext>
                  </a:extLst>
                </a:gridCol>
              </a:tblGrid>
              <a:tr h="370840">
                <a:tc>
                  <a:txBody>
                    <a:bodyPr/>
                    <a:lstStyle/>
                    <a:p>
                      <a:r>
                        <a:rPr lang="en-GB" dirty="0">
                          <a:solidFill>
                            <a:srgbClr val="998546"/>
                          </a:solidFill>
                          <a:latin typeface="Segoe UI" panose="020B0502040204020203" pitchFamily="34" charset="0"/>
                          <a:cs typeface="Segoe UI" panose="020B0502040204020203" pitchFamily="34" charset="0"/>
                        </a:rPr>
                        <a:t>Education</a:t>
                      </a:r>
                    </a:p>
                  </a:txBody>
                  <a:tcPr>
                    <a:solidFill>
                      <a:schemeClr val="tx2"/>
                    </a:solidFill>
                  </a:tcPr>
                </a:tc>
                <a:tc>
                  <a:txBody>
                    <a:bodyPr/>
                    <a:lstStyle/>
                    <a:p>
                      <a:r>
                        <a:rPr lang="en-GB" dirty="0">
                          <a:solidFill>
                            <a:srgbClr val="998546"/>
                          </a:solidFill>
                          <a:latin typeface="Segoe UI" panose="020B0502040204020203" pitchFamily="34" charset="0"/>
                          <a:cs typeface="Segoe UI" panose="020B0502040204020203" pitchFamily="34" charset="0"/>
                        </a:rPr>
                        <a:t>Role</a:t>
                      </a:r>
                    </a:p>
                  </a:txBody>
                  <a:tcPr>
                    <a:solidFill>
                      <a:schemeClr val="tx2"/>
                    </a:solidFill>
                  </a:tcPr>
                </a:tc>
                <a:tc>
                  <a:txBody>
                    <a:bodyPr/>
                    <a:lstStyle/>
                    <a:p>
                      <a:r>
                        <a:rPr lang="en-GB" dirty="0">
                          <a:solidFill>
                            <a:srgbClr val="998546"/>
                          </a:solidFill>
                          <a:latin typeface="Segoe UI" panose="020B0502040204020203" pitchFamily="34" charset="0"/>
                          <a:cs typeface="Segoe UI" panose="020B0502040204020203" pitchFamily="34" charset="0"/>
                        </a:rPr>
                        <a:t>Type</a:t>
                      </a:r>
                    </a:p>
                  </a:txBody>
                  <a:tcPr>
                    <a:solidFill>
                      <a:schemeClr val="tx2"/>
                    </a:solidFill>
                  </a:tcPr>
                </a:tc>
                <a:extLst>
                  <a:ext uri="{0D108BD9-81ED-4DB2-BD59-A6C34878D82A}">
                    <a16:rowId xmlns:a16="http://schemas.microsoft.com/office/drawing/2014/main" val="3261450512"/>
                  </a:ext>
                </a:extLst>
              </a:tr>
              <a:tr h="370840">
                <a:tc>
                  <a:txBody>
                    <a:bodyPr/>
                    <a:lstStyle/>
                    <a:p>
                      <a:pPr marL="285750" indent="-285750">
                        <a:buFont typeface="Wingdings" panose="05000000000000000000" pitchFamily="2" charset="2"/>
                        <a:buChar char="§"/>
                      </a:pPr>
                      <a:r>
                        <a:rPr lang="en-GB" sz="1600" dirty="0">
                          <a:solidFill>
                            <a:schemeClr val="tx2"/>
                          </a:solidFill>
                          <a:latin typeface="Segoe UI" panose="020B0502040204020203" pitchFamily="34" charset="0"/>
                          <a:cs typeface="Segoe UI" panose="020B0502040204020203" pitchFamily="34" charset="0"/>
                        </a:rPr>
                        <a:t>Leadership &amp; Governance</a:t>
                      </a:r>
                    </a:p>
                    <a:p>
                      <a:pPr marL="285750" indent="-285750">
                        <a:buFont typeface="Wingdings" panose="05000000000000000000" pitchFamily="2" charset="2"/>
                        <a:buChar char="§"/>
                      </a:pPr>
                      <a:r>
                        <a:rPr lang="en-GB" sz="1600" dirty="0">
                          <a:solidFill>
                            <a:schemeClr val="tx2"/>
                          </a:solidFill>
                          <a:latin typeface="Segoe UI" panose="020B0502040204020203" pitchFamily="34" charset="0"/>
                          <a:cs typeface="Segoe UI" panose="020B0502040204020203" pitchFamily="34" charset="0"/>
                        </a:rPr>
                        <a:t>Teaching and Learning</a:t>
                      </a:r>
                    </a:p>
                    <a:p>
                      <a:pPr marL="285750" indent="-285750">
                        <a:buFont typeface="Wingdings" panose="05000000000000000000" pitchFamily="2" charset="2"/>
                        <a:buChar char="§"/>
                      </a:pPr>
                      <a:r>
                        <a:rPr lang="en-GB" sz="1600" dirty="0">
                          <a:solidFill>
                            <a:schemeClr val="tx2"/>
                          </a:solidFill>
                          <a:latin typeface="Segoe UI" panose="020B0502040204020203" pitchFamily="34" charset="0"/>
                          <a:cs typeface="Segoe UI" panose="020B0502040204020203" pitchFamily="34" charset="0"/>
                        </a:rPr>
                        <a:t>Health &amp; Safety</a:t>
                      </a:r>
                    </a:p>
                    <a:p>
                      <a:pPr marL="285750" indent="-285750">
                        <a:buFont typeface="Wingdings" panose="05000000000000000000" pitchFamily="2" charset="2"/>
                        <a:buChar char="§"/>
                      </a:pPr>
                      <a:r>
                        <a:rPr lang="en-GB" sz="1600" dirty="0">
                          <a:solidFill>
                            <a:schemeClr val="tx2"/>
                          </a:solidFill>
                          <a:latin typeface="Segoe UI" panose="020B0502040204020203" pitchFamily="34" charset="0"/>
                          <a:cs typeface="Segoe UI" panose="020B0502040204020203" pitchFamily="34" charset="0"/>
                        </a:rPr>
                        <a:t>Online Safety</a:t>
                      </a:r>
                    </a:p>
                    <a:p>
                      <a:pPr marL="285750" indent="-285750">
                        <a:buFont typeface="Wingdings" panose="05000000000000000000" pitchFamily="2" charset="2"/>
                        <a:buChar char="§"/>
                      </a:pPr>
                      <a:r>
                        <a:rPr lang="en-GB" sz="1600" dirty="0">
                          <a:solidFill>
                            <a:schemeClr val="tx2"/>
                          </a:solidFill>
                          <a:latin typeface="Segoe UI" panose="020B0502040204020203" pitchFamily="34" charset="0"/>
                          <a:cs typeface="Segoe UI" panose="020B0502040204020203" pitchFamily="34" charset="0"/>
                        </a:rPr>
                        <a:t>Mental Health</a:t>
                      </a:r>
                    </a:p>
                    <a:p>
                      <a:pPr marL="285750" indent="-285750">
                        <a:buFont typeface="Wingdings" panose="05000000000000000000" pitchFamily="2" charset="2"/>
                        <a:buChar char="§"/>
                      </a:pPr>
                      <a:r>
                        <a:rPr lang="en-GB" sz="1600" dirty="0">
                          <a:solidFill>
                            <a:schemeClr val="tx2"/>
                          </a:solidFill>
                          <a:latin typeface="Segoe UI" panose="020B0502040204020203" pitchFamily="34" charset="0"/>
                          <a:cs typeface="Segoe UI" panose="020B0502040204020203" pitchFamily="34" charset="0"/>
                        </a:rPr>
                        <a:t>SEND</a:t>
                      </a:r>
                    </a:p>
                    <a:p>
                      <a:pPr marL="285750" indent="-285750">
                        <a:buFont typeface="Wingdings" panose="05000000000000000000" pitchFamily="2" charset="2"/>
                        <a:buChar char="§"/>
                      </a:pPr>
                      <a:r>
                        <a:rPr lang="en-GB" sz="1600" dirty="0">
                          <a:solidFill>
                            <a:schemeClr val="tx2"/>
                          </a:solidFill>
                          <a:latin typeface="Segoe UI" panose="020B0502040204020203" pitchFamily="34" charset="0"/>
                          <a:cs typeface="Segoe UI" panose="020B0502040204020203" pitchFamily="34" charset="0"/>
                        </a:rPr>
                        <a:t>Climate Education</a:t>
                      </a:r>
                    </a:p>
                  </a:txBody>
                  <a:tcPr>
                    <a:solidFill>
                      <a:srgbClr val="CBBD8F"/>
                    </a:solidFill>
                  </a:tcPr>
                </a:tc>
                <a:tc>
                  <a:txBody>
                    <a:bodyPr/>
                    <a:lstStyle/>
                    <a:p>
                      <a:pPr marL="285750" indent="-285750">
                        <a:buFont typeface="Wingdings" panose="05000000000000000000" pitchFamily="2" charset="2"/>
                        <a:buChar char="§"/>
                      </a:pPr>
                      <a:r>
                        <a:rPr lang="en-GB" sz="1600" dirty="0">
                          <a:solidFill>
                            <a:schemeClr val="tx2"/>
                          </a:solidFill>
                          <a:latin typeface="Segoe UI" panose="020B0502040204020203" pitchFamily="34" charset="0"/>
                          <a:cs typeface="Segoe UI" panose="020B0502040204020203" pitchFamily="34" charset="0"/>
                        </a:rPr>
                        <a:t>Leaders</a:t>
                      </a:r>
                    </a:p>
                    <a:p>
                      <a:pPr marL="285750" indent="-285750">
                        <a:buFont typeface="Wingdings" panose="05000000000000000000" pitchFamily="2" charset="2"/>
                        <a:buChar char="§"/>
                      </a:pPr>
                      <a:r>
                        <a:rPr lang="en-GB" sz="1600" dirty="0">
                          <a:solidFill>
                            <a:schemeClr val="tx2"/>
                          </a:solidFill>
                          <a:latin typeface="Segoe UI" panose="020B0502040204020203" pitchFamily="34" charset="0"/>
                          <a:cs typeface="Segoe UI" panose="020B0502040204020203" pitchFamily="34" charset="0"/>
                        </a:rPr>
                        <a:t>Teachers and Practitioners</a:t>
                      </a:r>
                    </a:p>
                    <a:p>
                      <a:pPr marL="285750" indent="-285750">
                        <a:buFont typeface="Wingdings" panose="05000000000000000000" pitchFamily="2" charset="2"/>
                        <a:buChar char="§"/>
                      </a:pPr>
                      <a:r>
                        <a:rPr lang="en-GB" sz="1600" dirty="0">
                          <a:solidFill>
                            <a:schemeClr val="tx2"/>
                          </a:solidFill>
                          <a:latin typeface="Segoe UI" panose="020B0502040204020203" pitchFamily="34" charset="0"/>
                          <a:cs typeface="Segoe UI" panose="020B0502040204020203" pitchFamily="34" charset="0"/>
                        </a:rPr>
                        <a:t>Teaching Assistants</a:t>
                      </a:r>
                    </a:p>
                    <a:p>
                      <a:pPr marL="285750" indent="-285750">
                        <a:buFont typeface="Wingdings" panose="05000000000000000000" pitchFamily="2" charset="2"/>
                        <a:buChar char="§"/>
                      </a:pPr>
                      <a:r>
                        <a:rPr lang="en-GB" sz="1600" dirty="0">
                          <a:solidFill>
                            <a:schemeClr val="tx2"/>
                          </a:solidFill>
                          <a:latin typeface="Segoe UI" panose="020B0502040204020203" pitchFamily="34" charset="0"/>
                          <a:cs typeface="Segoe UI" panose="020B0502040204020203" pitchFamily="34" charset="0"/>
                        </a:rPr>
                        <a:t>Support Staff</a:t>
                      </a:r>
                    </a:p>
                    <a:p>
                      <a:pPr marL="285750" indent="-285750">
                        <a:buFont typeface="Wingdings" panose="05000000000000000000" pitchFamily="2" charset="2"/>
                        <a:buChar char="§"/>
                      </a:pPr>
                      <a:r>
                        <a:rPr lang="en-GB" sz="1600" dirty="0">
                          <a:solidFill>
                            <a:schemeClr val="tx2"/>
                          </a:solidFill>
                          <a:latin typeface="Segoe UI" panose="020B0502040204020203" pitchFamily="34" charset="0"/>
                          <a:cs typeface="Segoe UI" panose="020B0502040204020203" pitchFamily="34" charset="0"/>
                        </a:rPr>
                        <a:t>Governors &amp; Trustees</a:t>
                      </a:r>
                    </a:p>
                  </a:txBody>
                  <a:tcPr>
                    <a:solidFill>
                      <a:srgbClr val="CBBD8F"/>
                    </a:solidFill>
                  </a:tcPr>
                </a:tc>
                <a:tc>
                  <a:txBody>
                    <a:bodyPr/>
                    <a:lstStyle/>
                    <a:p>
                      <a:pPr marL="285750" indent="-285750">
                        <a:buFont typeface="Wingdings" panose="05000000000000000000" pitchFamily="2" charset="2"/>
                        <a:buChar char="§"/>
                      </a:pPr>
                      <a:r>
                        <a:rPr lang="en-GB" sz="1600" dirty="0">
                          <a:solidFill>
                            <a:schemeClr val="tx2"/>
                          </a:solidFill>
                          <a:effectLst/>
                          <a:latin typeface="Segoe UI" panose="020B0502040204020203" pitchFamily="34" charset="0"/>
                          <a:cs typeface="Segoe UI" panose="020B0502040204020203" pitchFamily="34" charset="0"/>
                        </a:rPr>
                        <a:t>Webinars</a:t>
                      </a:r>
                    </a:p>
                    <a:p>
                      <a:pPr marL="285750" indent="-285750">
                        <a:buFont typeface="Wingdings" panose="05000000000000000000" pitchFamily="2" charset="2"/>
                        <a:buChar char="§"/>
                      </a:pPr>
                      <a:r>
                        <a:rPr lang="en-GB" sz="1600" dirty="0">
                          <a:solidFill>
                            <a:schemeClr val="tx2"/>
                          </a:solidFill>
                          <a:effectLst/>
                          <a:latin typeface="Segoe UI" panose="020B0502040204020203" pitchFamily="34" charset="0"/>
                          <a:cs typeface="Segoe UI" panose="020B0502040204020203" pitchFamily="34" charset="0"/>
                        </a:rPr>
                        <a:t>Guides</a:t>
                      </a:r>
                    </a:p>
                    <a:p>
                      <a:pPr marL="285750" indent="-285750">
                        <a:buFont typeface="Wingdings" panose="05000000000000000000" pitchFamily="2" charset="2"/>
                        <a:buChar char="§"/>
                      </a:pPr>
                      <a:r>
                        <a:rPr lang="en-GB" sz="1600" dirty="0">
                          <a:solidFill>
                            <a:schemeClr val="tx2"/>
                          </a:solidFill>
                          <a:effectLst/>
                          <a:latin typeface="Segoe UI" panose="020B0502040204020203" pitchFamily="34" charset="0"/>
                          <a:cs typeface="Segoe UI" panose="020B0502040204020203" pitchFamily="34" charset="0"/>
                        </a:rPr>
                        <a:t>Courses</a:t>
                      </a:r>
                    </a:p>
                    <a:p>
                      <a:pPr marL="285750" indent="-285750">
                        <a:buFont typeface="Wingdings" panose="05000000000000000000" pitchFamily="2" charset="2"/>
                        <a:buChar char="§"/>
                      </a:pPr>
                      <a:r>
                        <a:rPr lang="en-GB" sz="1600" dirty="0">
                          <a:solidFill>
                            <a:schemeClr val="tx2"/>
                          </a:solidFill>
                          <a:effectLst/>
                          <a:latin typeface="Segoe UI" panose="020B0502040204020203" pitchFamily="34" charset="0"/>
                          <a:cs typeface="Segoe UI" panose="020B0502040204020203" pitchFamily="34" charset="0"/>
                        </a:rPr>
                        <a:t>Lesson Plans</a:t>
                      </a:r>
                    </a:p>
                    <a:p>
                      <a:pPr marL="285750" indent="-285750">
                        <a:buFont typeface="Wingdings" panose="05000000000000000000" pitchFamily="2" charset="2"/>
                        <a:buChar char="§"/>
                      </a:pPr>
                      <a:r>
                        <a:rPr lang="en-GB" sz="1600" dirty="0">
                          <a:solidFill>
                            <a:schemeClr val="tx2"/>
                          </a:solidFill>
                          <a:effectLst/>
                          <a:latin typeface="Segoe UI" panose="020B0502040204020203" pitchFamily="34" charset="0"/>
                          <a:cs typeface="Segoe UI" panose="020B0502040204020203" pitchFamily="34" charset="0"/>
                        </a:rPr>
                        <a:t>Policy Templates</a:t>
                      </a:r>
                      <a:endParaRPr lang="en-GB" sz="1600" dirty="0">
                        <a:solidFill>
                          <a:schemeClr val="tx2"/>
                        </a:solidFill>
                        <a:latin typeface="Segoe UI" panose="020B0502040204020203" pitchFamily="34" charset="0"/>
                        <a:cs typeface="Segoe UI" panose="020B0502040204020203" pitchFamily="34" charset="0"/>
                      </a:endParaRPr>
                    </a:p>
                  </a:txBody>
                  <a:tcPr>
                    <a:solidFill>
                      <a:srgbClr val="CBBD8F"/>
                    </a:solidFill>
                  </a:tcPr>
                </a:tc>
                <a:extLst>
                  <a:ext uri="{0D108BD9-81ED-4DB2-BD59-A6C34878D82A}">
                    <a16:rowId xmlns:a16="http://schemas.microsoft.com/office/drawing/2014/main" val="1715950725"/>
                  </a:ext>
                </a:extLst>
              </a:tr>
            </a:tbl>
          </a:graphicData>
        </a:graphic>
      </p:graphicFrame>
      <p:sp>
        <p:nvSpPr>
          <p:cNvPr id="4" name="Content Placeholder 2">
            <a:extLst>
              <a:ext uri="{FF2B5EF4-FFF2-40B4-BE49-F238E27FC236}">
                <a16:creationId xmlns:a16="http://schemas.microsoft.com/office/drawing/2014/main" id="{C0BD9371-37C2-7EE2-665D-4978F4014BEE}"/>
              </a:ext>
            </a:extLst>
          </p:cNvPr>
          <p:cNvSpPr txBox="1">
            <a:spLocks/>
          </p:cNvSpPr>
          <p:nvPr/>
        </p:nvSpPr>
        <p:spPr>
          <a:xfrm>
            <a:off x="255392" y="4723002"/>
            <a:ext cx="11681215" cy="5184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600" dirty="0">
                <a:solidFill>
                  <a:schemeClr val="tx2"/>
                </a:solidFill>
              </a:rPr>
              <a:t>All staff must complete </a:t>
            </a:r>
            <a:r>
              <a:rPr lang="en-GB" sz="1600" b="1" u="sng" dirty="0">
                <a:solidFill>
                  <a:schemeClr val="tx2"/>
                </a:solidFill>
              </a:rPr>
              <a:t>two courses</a:t>
            </a:r>
            <a:r>
              <a:rPr lang="en-GB" sz="1600" dirty="0">
                <a:solidFill>
                  <a:schemeClr val="tx2"/>
                </a:solidFill>
              </a:rPr>
              <a:t> – of their choice.  Upon completion, please send a copy of your certificate to Anne Louise Whitehead</a:t>
            </a:r>
          </a:p>
          <a:p>
            <a:pPr marL="0" indent="0">
              <a:buFont typeface="Arial" panose="020B0604020202020204" pitchFamily="34" charset="0"/>
              <a:buNone/>
            </a:pPr>
            <a:endParaRPr lang="en-GB" dirty="0"/>
          </a:p>
        </p:txBody>
      </p:sp>
      <p:sp>
        <p:nvSpPr>
          <p:cNvPr id="6" name="Explosion: 14 Points 5">
            <a:extLst>
              <a:ext uri="{FF2B5EF4-FFF2-40B4-BE49-F238E27FC236}">
                <a16:creationId xmlns:a16="http://schemas.microsoft.com/office/drawing/2014/main" id="{440255A3-9753-4565-63A5-B9AF047575C1}"/>
              </a:ext>
            </a:extLst>
          </p:cNvPr>
          <p:cNvSpPr/>
          <p:nvPr/>
        </p:nvSpPr>
        <p:spPr>
          <a:xfrm>
            <a:off x="10673790" y="5724710"/>
            <a:ext cx="1359017" cy="1016471"/>
          </a:xfrm>
          <a:prstGeom prst="irregularSeal2">
            <a:avLst/>
          </a:prstGeom>
          <a:solidFill>
            <a:srgbClr val="E4DDC6"/>
          </a:solidFill>
          <a:ln>
            <a:solidFill>
              <a:srgbClr val="675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2"/>
                </a:solidFill>
              </a:rPr>
              <a:t>10 Credits</a:t>
            </a:r>
            <a:r>
              <a:rPr lang="en-GB" sz="900" b="1" dirty="0">
                <a:solidFill>
                  <a:schemeClr val="tx2"/>
                </a:solidFill>
              </a:rPr>
              <a:t> </a:t>
            </a:r>
            <a:endParaRPr lang="en-GB" sz="1050" b="1" dirty="0">
              <a:solidFill>
                <a:schemeClr val="tx2"/>
              </a:solidFill>
            </a:endParaRPr>
          </a:p>
        </p:txBody>
      </p:sp>
    </p:spTree>
    <p:extLst>
      <p:ext uri="{BB962C8B-B14F-4D97-AF65-F5344CB8AC3E}">
        <p14:creationId xmlns:p14="http://schemas.microsoft.com/office/powerpoint/2010/main" val="3981990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916A69F-DEE3-888A-3C45-93A9EB4006E8}"/>
              </a:ext>
            </a:extLst>
          </p:cNvPr>
          <p:cNvSpPr>
            <a:spLocks noGrp="1"/>
          </p:cNvSpPr>
          <p:nvPr>
            <p:ph type="title"/>
          </p:nvPr>
        </p:nvSpPr>
        <p:spPr>
          <a:xfrm>
            <a:off x="407192" y="223707"/>
            <a:ext cx="6881026" cy="1322887"/>
          </a:xfrm>
        </p:spPr>
        <p:txBody>
          <a:bodyPr>
            <a:normAutofit/>
          </a:bodyPr>
          <a:lstStyle/>
          <a:p>
            <a:r>
              <a:rPr lang="en-GB" b="1" dirty="0">
                <a:solidFill>
                  <a:schemeClr val="tx2"/>
                </a:solidFill>
                <a:latin typeface="OPTILawrence" pitchFamily="50" charset="0"/>
              </a:rPr>
              <a:t>Our CPD philosophy</a:t>
            </a:r>
          </a:p>
        </p:txBody>
      </p:sp>
      <p:sp>
        <p:nvSpPr>
          <p:cNvPr id="3" name="Content Placeholder 2">
            <a:extLst>
              <a:ext uri="{FF2B5EF4-FFF2-40B4-BE49-F238E27FC236}">
                <a16:creationId xmlns:a16="http://schemas.microsoft.com/office/drawing/2014/main" id="{4B3FB31F-834C-535E-E415-F27309CA594E}"/>
              </a:ext>
            </a:extLst>
          </p:cNvPr>
          <p:cNvSpPr>
            <a:spLocks noGrp="1"/>
          </p:cNvSpPr>
          <p:nvPr>
            <p:ph idx="1"/>
          </p:nvPr>
        </p:nvSpPr>
        <p:spPr>
          <a:xfrm>
            <a:off x="489046" y="1665595"/>
            <a:ext cx="6573951" cy="4473948"/>
          </a:xfrm>
        </p:spPr>
        <p:txBody>
          <a:bodyPr vert="horz" lIns="91440" tIns="45720" rIns="91440" bIns="45720" rtlCol="0" anchor="t">
            <a:normAutofit/>
          </a:bodyPr>
          <a:lstStyle/>
          <a:p>
            <a:pPr marL="0" indent="0">
              <a:buNone/>
            </a:pPr>
            <a:r>
              <a:rPr lang="en-GB" sz="1700" dirty="0">
                <a:solidFill>
                  <a:schemeClr val="tx2"/>
                </a:solidFill>
                <a:latin typeface="Segoe UI"/>
                <a:cs typeface="Segoe UI"/>
              </a:rPr>
              <a:t>At CCS we believe in investing in the professional development of all our staff.  Regardless of one’s stage in their career, professional development is essential to ensure that, as a workforce, we continue to provide the very best education for our young people, whilst also giving our staff the skills to move forward in their careers.</a:t>
            </a:r>
          </a:p>
          <a:p>
            <a:pPr marL="0" indent="0">
              <a:buNone/>
            </a:pPr>
            <a:endParaRPr lang="en-GB" sz="1700" dirty="0">
              <a:solidFill>
                <a:schemeClr val="tx2"/>
              </a:solidFill>
              <a:latin typeface="Segoe UI" panose="020B0502040204020203" pitchFamily="34" charset="0"/>
              <a:cs typeface="Segoe UI" panose="020B0502040204020203" pitchFamily="34" charset="0"/>
            </a:endParaRPr>
          </a:p>
          <a:p>
            <a:pPr marL="0" indent="0">
              <a:buNone/>
            </a:pPr>
            <a:r>
              <a:rPr lang="en-GB" sz="1700" dirty="0">
                <a:solidFill>
                  <a:schemeClr val="tx2"/>
                </a:solidFill>
                <a:latin typeface="Segoe UI" panose="020B0502040204020203" pitchFamily="34" charset="0"/>
                <a:cs typeface="Segoe UI" panose="020B0502040204020203" pitchFamily="34" charset="0"/>
              </a:rPr>
              <a:t>Regardless of our individual ambitions and ideals, we are united in one common goal; to give our young people the very best start in life.  Effective CPD enables us to achieve that aim.  We want every student and member of staff to be ambitious, confident and successful and believe that everyone can be a High Performer.</a:t>
            </a:r>
          </a:p>
          <a:p>
            <a:pPr marL="0" indent="0">
              <a:buNone/>
            </a:pPr>
            <a:endParaRPr lang="en-GB" sz="1700" dirty="0">
              <a:solidFill>
                <a:schemeClr val="tx2"/>
              </a:solidFill>
              <a:latin typeface="Segoe UI" panose="020B0502040204020203" pitchFamily="34" charset="0"/>
              <a:cs typeface="Segoe UI" panose="020B0502040204020203" pitchFamily="34" charset="0"/>
            </a:endParaRPr>
          </a:p>
          <a:p>
            <a:pPr marL="0" indent="0">
              <a:buNone/>
            </a:pPr>
            <a:r>
              <a:rPr lang="en-GB" sz="1700" dirty="0">
                <a:solidFill>
                  <a:schemeClr val="tx2"/>
                </a:solidFill>
                <a:latin typeface="Segoe UI"/>
                <a:cs typeface="Segoe UI"/>
              </a:rPr>
              <a:t>Our new CPD programme allows staff to develop in a more bespoke way and create their own path for their continued progression.</a:t>
            </a:r>
          </a:p>
          <a:p>
            <a:pPr marL="0" indent="0">
              <a:buNone/>
            </a:pPr>
            <a:endParaRPr lang="en-GB" sz="1700" dirty="0">
              <a:solidFill>
                <a:schemeClr val="tx2"/>
              </a:solidFill>
              <a:latin typeface="Segoe UI" panose="020B0502040204020203" pitchFamily="34" charset="0"/>
              <a:cs typeface="Segoe UI" panose="020B0502040204020203" pitchFamily="34" charset="0"/>
            </a:endParaRPr>
          </a:p>
          <a:p>
            <a:endParaRPr lang="en-GB" sz="1700" dirty="0"/>
          </a:p>
        </p:txBody>
      </p:sp>
      <p:pic>
        <p:nvPicPr>
          <p:cNvPr id="6" name="Picture 5" descr="Text&#10;&#10;Description automatically generated with low confidence">
            <a:extLst>
              <a:ext uri="{FF2B5EF4-FFF2-40B4-BE49-F238E27FC236}">
                <a16:creationId xmlns:a16="http://schemas.microsoft.com/office/drawing/2014/main" id="{E62EAC47-46C8-F95E-6748-F24C618BD490}"/>
              </a:ext>
            </a:extLst>
          </p:cNvPr>
          <p:cNvPicPr>
            <a:picLocks noChangeAspect="1"/>
          </p:cNvPicPr>
          <p:nvPr/>
        </p:nvPicPr>
        <p:blipFill>
          <a:blip r:embed="rId2"/>
          <a:stretch>
            <a:fillRect/>
          </a:stretch>
        </p:blipFill>
        <p:spPr>
          <a:xfrm>
            <a:off x="8795981" y="2498949"/>
            <a:ext cx="2906973" cy="1889532"/>
          </a:xfrm>
          <a:prstGeom prst="rect">
            <a:avLst/>
          </a:prstGeom>
        </p:spPr>
      </p:pic>
    </p:spTree>
    <p:extLst>
      <p:ext uri="{BB962C8B-B14F-4D97-AF65-F5344CB8AC3E}">
        <p14:creationId xmlns:p14="http://schemas.microsoft.com/office/powerpoint/2010/main" val="4037862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53E46-B11E-C244-0928-C823D787837D}"/>
              </a:ext>
            </a:extLst>
          </p:cNvPr>
          <p:cNvSpPr>
            <a:spLocks noGrp="1"/>
          </p:cNvSpPr>
          <p:nvPr>
            <p:ph type="title"/>
          </p:nvPr>
        </p:nvSpPr>
        <p:spPr>
          <a:xfrm>
            <a:off x="183858" y="111573"/>
            <a:ext cx="10515600" cy="910002"/>
          </a:xfrm>
        </p:spPr>
        <p:txBody>
          <a:bodyPr/>
          <a:lstStyle/>
          <a:p>
            <a:r>
              <a:rPr lang="en-GB" b="1" dirty="0">
                <a:solidFill>
                  <a:schemeClr val="tx2"/>
                </a:solidFill>
                <a:latin typeface="OPTILawrence" pitchFamily="50" charset="0"/>
              </a:rPr>
              <a:t>Research – Coming in 2024</a:t>
            </a:r>
          </a:p>
        </p:txBody>
      </p:sp>
      <p:sp>
        <p:nvSpPr>
          <p:cNvPr id="5" name="TextBox 4">
            <a:extLst>
              <a:ext uri="{FF2B5EF4-FFF2-40B4-BE49-F238E27FC236}">
                <a16:creationId xmlns:a16="http://schemas.microsoft.com/office/drawing/2014/main" id="{B5487DF7-1F58-073D-E210-8900FEF40409}"/>
              </a:ext>
            </a:extLst>
          </p:cNvPr>
          <p:cNvSpPr txBox="1"/>
          <p:nvPr/>
        </p:nvSpPr>
        <p:spPr>
          <a:xfrm>
            <a:off x="183858" y="949366"/>
            <a:ext cx="11557932" cy="2646878"/>
          </a:xfrm>
          <a:prstGeom prst="rect">
            <a:avLst/>
          </a:prstGeom>
          <a:noFill/>
        </p:spPr>
        <p:txBody>
          <a:bodyPr wrap="square">
            <a:spAutoFit/>
          </a:bodyPr>
          <a:lstStyle/>
          <a:p>
            <a:pPr algn="l"/>
            <a:r>
              <a:rPr lang="en-GB" sz="1600" b="0" i="0" dirty="0">
                <a:solidFill>
                  <a:schemeClr val="tx2"/>
                </a:solidFill>
                <a:effectLst/>
                <a:latin typeface="Segoe UI" panose="020B0502040204020203" pitchFamily="34" charset="0"/>
                <a:cs typeface="Segoe UI" panose="020B0502040204020203" pitchFamily="34" charset="0"/>
              </a:rPr>
              <a:t>Cultivating a research-based approach to developing your practice provides evidence to effect change in your teaching, your classroom, your school, and beyond. </a:t>
            </a:r>
          </a:p>
          <a:p>
            <a:pPr algn="l"/>
            <a:endParaRPr lang="en-GB" sz="1000" dirty="0">
              <a:solidFill>
                <a:schemeClr val="tx2"/>
              </a:solidFill>
              <a:latin typeface="Segoe UI" panose="020B0502040204020203" pitchFamily="34" charset="0"/>
              <a:cs typeface="Segoe UI" panose="020B0502040204020203" pitchFamily="34" charset="0"/>
            </a:endParaRPr>
          </a:p>
          <a:p>
            <a:pPr algn="l"/>
            <a:r>
              <a:rPr lang="en-GB" sz="1400" b="0" i="0" dirty="0">
                <a:solidFill>
                  <a:schemeClr val="tx2"/>
                </a:solidFill>
                <a:effectLst/>
                <a:latin typeface="Segoe UI" panose="020B0502040204020203" pitchFamily="34" charset="0"/>
                <a:cs typeface="Segoe UI" panose="020B0502040204020203" pitchFamily="34" charset="0"/>
              </a:rPr>
              <a:t>Research can:</a:t>
            </a:r>
          </a:p>
          <a:p>
            <a:pPr algn="l"/>
            <a:endParaRPr lang="en-GB" sz="1000" b="0" i="0" dirty="0">
              <a:solidFill>
                <a:srgbClr val="998546"/>
              </a:solidFill>
              <a:effectLst/>
              <a:latin typeface="Segoe UI" panose="020B0502040204020203" pitchFamily="34" charset="0"/>
              <a:cs typeface="Segoe UI" panose="020B0502040204020203" pitchFamily="34" charset="0"/>
            </a:endParaRPr>
          </a:p>
          <a:p>
            <a:pPr algn="l">
              <a:buFont typeface="+mj-lt"/>
              <a:buAutoNum type="arabicPeriod"/>
            </a:pPr>
            <a:r>
              <a:rPr lang="en-GB" sz="1400" b="0" i="0" dirty="0">
                <a:solidFill>
                  <a:srgbClr val="998546"/>
                </a:solidFill>
                <a:effectLst/>
                <a:latin typeface="Segoe UI" panose="020B0502040204020203" pitchFamily="34" charset="0"/>
                <a:cs typeface="Segoe UI" panose="020B0502040204020203" pitchFamily="34" charset="0"/>
              </a:rPr>
              <a:t> Help you find solutions to particular problems arising in your classroom or school</a:t>
            </a:r>
          </a:p>
          <a:p>
            <a:pPr algn="just">
              <a:buFont typeface="+mj-lt"/>
              <a:buAutoNum type="arabicPeriod"/>
            </a:pPr>
            <a:r>
              <a:rPr lang="en-GB" sz="1400" b="0" i="0" dirty="0">
                <a:solidFill>
                  <a:srgbClr val="998546"/>
                </a:solidFill>
                <a:effectLst/>
                <a:latin typeface="Segoe UI" panose="020B0502040204020203" pitchFamily="34" charset="0"/>
                <a:cs typeface="Segoe UI" panose="020B0502040204020203" pitchFamily="34" charset="0"/>
              </a:rPr>
              <a:t> Underpin professional learning of knowledge, skills and understanding</a:t>
            </a:r>
          </a:p>
          <a:p>
            <a:pPr algn="just">
              <a:buFont typeface="+mj-lt"/>
              <a:buAutoNum type="arabicPeriod"/>
            </a:pPr>
            <a:r>
              <a:rPr lang="en-GB" sz="1400" b="0" i="0" dirty="0">
                <a:solidFill>
                  <a:srgbClr val="998546"/>
                </a:solidFill>
                <a:effectLst/>
                <a:latin typeface="Segoe UI" panose="020B0502040204020203" pitchFamily="34" charset="0"/>
                <a:cs typeface="Segoe UI" panose="020B0502040204020203" pitchFamily="34" charset="0"/>
              </a:rPr>
              <a:t> Connect you with sources of information and networks of professional support</a:t>
            </a:r>
          </a:p>
          <a:p>
            <a:pPr algn="l">
              <a:buFont typeface="+mj-lt"/>
              <a:buAutoNum type="arabicPeriod"/>
            </a:pPr>
            <a:r>
              <a:rPr lang="en-GB" sz="1400" b="0" i="0" dirty="0">
                <a:solidFill>
                  <a:srgbClr val="998546"/>
                </a:solidFill>
                <a:effectLst/>
                <a:latin typeface="Segoe UI" panose="020B0502040204020203" pitchFamily="34" charset="0"/>
                <a:cs typeface="Segoe UI" panose="020B0502040204020203" pitchFamily="34" charset="0"/>
              </a:rPr>
              <a:t> Clarify purposes, processes and priorities when introducing change – for example, to curriculum, pedagogy or assessment</a:t>
            </a:r>
            <a:br>
              <a:rPr lang="en-GB" sz="1400" b="0" i="0" dirty="0">
                <a:solidFill>
                  <a:srgbClr val="998546"/>
                </a:solidFill>
                <a:effectLst/>
                <a:latin typeface="Segoe UI" panose="020B0502040204020203" pitchFamily="34" charset="0"/>
                <a:cs typeface="Segoe UI" panose="020B0502040204020203" pitchFamily="34" charset="0"/>
              </a:rPr>
            </a:br>
            <a:r>
              <a:rPr lang="en-GB" sz="1400" b="0" i="0" dirty="0">
                <a:solidFill>
                  <a:srgbClr val="998546"/>
                </a:solidFill>
                <a:effectLst/>
                <a:latin typeface="Segoe UI" panose="020B0502040204020203" pitchFamily="34" charset="0"/>
                <a:cs typeface="Segoe UI" panose="020B0502040204020203" pitchFamily="34" charset="0"/>
              </a:rPr>
              <a:t>5. Improve understanding of your professional and policy context, organisationally, locally and nationally, enabling you to teach and lead more </a:t>
            </a:r>
          </a:p>
          <a:p>
            <a:pPr algn="l">
              <a:buFont typeface="+mj-lt"/>
              <a:buAutoNum type="arabicPeriod"/>
            </a:pPr>
            <a:r>
              <a:rPr lang="en-GB" sz="1400" b="0" i="0" dirty="0">
                <a:solidFill>
                  <a:srgbClr val="998546"/>
                </a:solidFill>
                <a:effectLst/>
                <a:latin typeface="Segoe UI" panose="020B0502040204020203" pitchFamily="34" charset="0"/>
                <a:cs typeface="Segoe UI" panose="020B0502040204020203" pitchFamily="34" charset="0"/>
              </a:rPr>
              <a:t>strategically and effectively</a:t>
            </a:r>
          </a:p>
          <a:p>
            <a:pPr algn="l">
              <a:buFont typeface="+mj-lt"/>
              <a:buAutoNum type="arabicPeriod"/>
            </a:pPr>
            <a:r>
              <a:rPr lang="en-GB" sz="1400" b="0" i="0" dirty="0">
                <a:solidFill>
                  <a:srgbClr val="998546"/>
                </a:solidFill>
                <a:effectLst/>
                <a:latin typeface="Segoe UI" panose="020B0502040204020203" pitchFamily="34" charset="0"/>
                <a:cs typeface="Segoe UI" panose="020B0502040204020203" pitchFamily="34" charset="0"/>
              </a:rPr>
              <a:t> Develop your influence, self-efficacy and voice within your own school and more widely within the profession.</a:t>
            </a:r>
          </a:p>
        </p:txBody>
      </p:sp>
      <p:sp>
        <p:nvSpPr>
          <p:cNvPr id="6" name="Title 1">
            <a:extLst>
              <a:ext uri="{FF2B5EF4-FFF2-40B4-BE49-F238E27FC236}">
                <a16:creationId xmlns:a16="http://schemas.microsoft.com/office/drawing/2014/main" id="{935BC97C-60AC-6808-B354-1E4B371A8E16}"/>
              </a:ext>
            </a:extLst>
          </p:cNvPr>
          <p:cNvSpPr txBox="1">
            <a:spLocks/>
          </p:cNvSpPr>
          <p:nvPr/>
        </p:nvSpPr>
        <p:spPr>
          <a:xfrm>
            <a:off x="183858" y="3505374"/>
            <a:ext cx="10515600" cy="7601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tx2"/>
                </a:solidFill>
                <a:latin typeface="OPTILawrence" pitchFamily="50" charset="0"/>
              </a:rPr>
              <a:t>Research as part of your CPD</a:t>
            </a:r>
          </a:p>
        </p:txBody>
      </p:sp>
      <p:sp>
        <p:nvSpPr>
          <p:cNvPr id="7" name="TextBox 6">
            <a:extLst>
              <a:ext uri="{FF2B5EF4-FFF2-40B4-BE49-F238E27FC236}">
                <a16:creationId xmlns:a16="http://schemas.microsoft.com/office/drawing/2014/main" id="{F5F860DB-B542-B4A8-ECAF-38D1132772F7}"/>
              </a:ext>
            </a:extLst>
          </p:cNvPr>
          <p:cNvSpPr txBox="1"/>
          <p:nvPr/>
        </p:nvSpPr>
        <p:spPr>
          <a:xfrm>
            <a:off x="183858" y="4167512"/>
            <a:ext cx="11557932" cy="2677656"/>
          </a:xfrm>
          <a:prstGeom prst="rect">
            <a:avLst/>
          </a:prstGeom>
          <a:noFill/>
        </p:spPr>
        <p:txBody>
          <a:bodyPr wrap="square">
            <a:spAutoFit/>
          </a:bodyPr>
          <a:lstStyle/>
          <a:p>
            <a:pPr algn="l">
              <a:buClr>
                <a:srgbClr val="998546"/>
              </a:buClr>
            </a:pPr>
            <a:r>
              <a:rPr lang="en-GB" sz="1400" b="0" i="0" dirty="0">
                <a:solidFill>
                  <a:schemeClr val="tx2"/>
                </a:solidFill>
                <a:effectLst/>
                <a:latin typeface="Segoe UI" panose="020B0502040204020203" pitchFamily="34" charset="0"/>
                <a:cs typeface="Segoe UI" panose="020B0502040204020203" pitchFamily="34" charset="0"/>
              </a:rPr>
              <a:t>First steps:</a:t>
            </a:r>
          </a:p>
          <a:p>
            <a:pPr marL="342900" indent="-342900" algn="l">
              <a:buClr>
                <a:srgbClr val="998546"/>
              </a:buClr>
              <a:buFont typeface="Wingdings" panose="05000000000000000000" pitchFamily="2" charset="2"/>
              <a:buChar char="§"/>
            </a:pPr>
            <a:r>
              <a:rPr lang="en-GB" sz="1400" b="0" i="0" dirty="0">
                <a:solidFill>
                  <a:srgbClr val="998546"/>
                </a:solidFill>
                <a:effectLst/>
                <a:latin typeface="Segoe UI" panose="020B0502040204020203" pitchFamily="34" charset="0"/>
                <a:cs typeface="Segoe UI" panose="020B0502040204020203" pitchFamily="34" charset="0"/>
              </a:rPr>
              <a:t>Decide on an area of interest to you, perhaps an area that you want to develop further in, or where you see a gap.</a:t>
            </a:r>
          </a:p>
          <a:p>
            <a:pPr marL="342900" indent="-342900" algn="l">
              <a:buClr>
                <a:srgbClr val="998546"/>
              </a:buClr>
              <a:buFont typeface="Wingdings" panose="05000000000000000000" pitchFamily="2" charset="2"/>
              <a:buChar char="§"/>
            </a:pPr>
            <a:r>
              <a:rPr lang="en-GB" sz="1400" dirty="0">
                <a:solidFill>
                  <a:srgbClr val="998546"/>
                </a:solidFill>
                <a:latin typeface="Segoe UI" panose="020B0502040204020203" pitchFamily="34" charset="0"/>
                <a:cs typeface="Segoe UI" panose="020B0502040204020203" pitchFamily="34" charset="0"/>
              </a:rPr>
              <a:t>Prepare a research proposal to share with the leadership team – </a:t>
            </a:r>
            <a:r>
              <a:rPr lang="en-GB" sz="1400" b="1" dirty="0">
                <a:solidFill>
                  <a:srgbClr val="998546"/>
                </a:solidFill>
                <a:latin typeface="Segoe UI" panose="020B0502040204020203" pitchFamily="34" charset="0"/>
                <a:cs typeface="Segoe UI" panose="020B0502040204020203" pitchFamily="34" charset="0"/>
              </a:rPr>
              <a:t>this is an application only CPD pathway</a:t>
            </a:r>
          </a:p>
          <a:p>
            <a:pPr marL="342900" indent="-342900" algn="l">
              <a:buClr>
                <a:srgbClr val="998546"/>
              </a:buClr>
              <a:buFont typeface="Wingdings" panose="05000000000000000000" pitchFamily="2" charset="2"/>
              <a:buChar char="§"/>
            </a:pPr>
            <a:endParaRPr lang="en-GB" sz="1400" dirty="0">
              <a:solidFill>
                <a:srgbClr val="002060"/>
              </a:solidFill>
              <a:latin typeface="Segoe UI" panose="020B0502040204020203" pitchFamily="34" charset="0"/>
              <a:cs typeface="Segoe UI" panose="020B0502040204020203" pitchFamily="34" charset="0"/>
            </a:endParaRPr>
          </a:p>
          <a:p>
            <a:pPr algn="l">
              <a:buClr>
                <a:srgbClr val="998546"/>
              </a:buClr>
            </a:pPr>
            <a:r>
              <a:rPr lang="en-GB" sz="1400" dirty="0">
                <a:solidFill>
                  <a:schemeClr val="tx2"/>
                </a:solidFill>
                <a:latin typeface="Segoe UI" panose="020B0502040204020203" pitchFamily="34" charset="0"/>
                <a:cs typeface="Segoe UI" panose="020B0502040204020203" pitchFamily="34" charset="0"/>
              </a:rPr>
              <a:t>If successful:</a:t>
            </a:r>
          </a:p>
          <a:p>
            <a:pPr marL="342900" indent="-342900" algn="l">
              <a:buClr>
                <a:srgbClr val="998546"/>
              </a:buClr>
              <a:buFont typeface="Wingdings" panose="05000000000000000000" pitchFamily="2" charset="2"/>
              <a:buChar char="§"/>
            </a:pPr>
            <a:r>
              <a:rPr lang="en-GB" sz="1400" dirty="0">
                <a:solidFill>
                  <a:srgbClr val="998546"/>
                </a:solidFill>
                <a:latin typeface="Segoe UI" panose="020B0502040204020203" pitchFamily="34" charset="0"/>
                <a:cs typeface="Segoe UI" panose="020B0502040204020203" pitchFamily="34" charset="0"/>
              </a:rPr>
              <a:t>Conduct a thorough investigation into the latest research and best practice available</a:t>
            </a:r>
          </a:p>
          <a:p>
            <a:pPr marL="342900" indent="-342900" algn="l">
              <a:buClr>
                <a:srgbClr val="998546"/>
              </a:buClr>
              <a:buFont typeface="Wingdings" panose="05000000000000000000" pitchFamily="2" charset="2"/>
              <a:buChar char="§"/>
            </a:pPr>
            <a:r>
              <a:rPr lang="en-GB" sz="1400" dirty="0">
                <a:solidFill>
                  <a:srgbClr val="998546"/>
                </a:solidFill>
                <a:latin typeface="Segoe UI" panose="020B0502040204020203" pitchFamily="34" charset="0"/>
                <a:cs typeface="Segoe UI" panose="020B0502040204020203" pitchFamily="34" charset="0"/>
              </a:rPr>
              <a:t>Summarise your findings in a ‘Summary of Professional Thinking’ of 2,000 words (give or take 10%) and present this to the leadership team by the end of term 2</a:t>
            </a:r>
          </a:p>
          <a:p>
            <a:pPr marL="342900" indent="-342900" algn="l">
              <a:buClr>
                <a:srgbClr val="998546"/>
              </a:buClr>
              <a:buFont typeface="Wingdings" panose="05000000000000000000" pitchFamily="2" charset="2"/>
              <a:buChar char="§"/>
            </a:pPr>
            <a:r>
              <a:rPr lang="en-GB" sz="1400" dirty="0">
                <a:solidFill>
                  <a:srgbClr val="998546"/>
                </a:solidFill>
                <a:latin typeface="Segoe UI" panose="020B0502040204020203" pitchFamily="34" charset="0"/>
                <a:cs typeface="Segoe UI" panose="020B0502040204020203" pitchFamily="34" charset="0"/>
              </a:rPr>
              <a:t>In terms 3-4 you will be expected to trial some new ideas with small groups or staff or students, and record the impact</a:t>
            </a:r>
          </a:p>
          <a:p>
            <a:pPr marL="342900" indent="-342900" algn="l">
              <a:buClr>
                <a:srgbClr val="998546"/>
              </a:buClr>
              <a:buFont typeface="Wingdings" panose="05000000000000000000" pitchFamily="2" charset="2"/>
              <a:buChar char="§"/>
            </a:pPr>
            <a:r>
              <a:rPr lang="en-GB" sz="1400" dirty="0">
                <a:solidFill>
                  <a:srgbClr val="998546"/>
                </a:solidFill>
                <a:latin typeface="Segoe UI" panose="020B0502040204020203" pitchFamily="34" charset="0"/>
                <a:cs typeface="Segoe UI" panose="020B0502040204020203" pitchFamily="34" charset="0"/>
              </a:rPr>
              <a:t>In term 5 you should consider how the whole school community can act upon your research</a:t>
            </a:r>
          </a:p>
          <a:p>
            <a:pPr marL="342900" indent="-342900" algn="l">
              <a:buClr>
                <a:srgbClr val="998546"/>
              </a:buClr>
              <a:buFont typeface="Wingdings" panose="05000000000000000000" pitchFamily="2" charset="2"/>
              <a:buChar char="§"/>
            </a:pPr>
            <a:r>
              <a:rPr lang="en-GB" sz="1400" dirty="0">
                <a:solidFill>
                  <a:srgbClr val="998546"/>
                </a:solidFill>
                <a:latin typeface="Segoe UI" panose="020B0502040204020203" pitchFamily="34" charset="0"/>
                <a:cs typeface="Segoe UI" panose="020B0502040204020203" pitchFamily="34" charset="0"/>
              </a:rPr>
              <a:t>If your trial demonstrates that implementing your research could have a positive impact on students and the wider school,                          you would be invited to implement on a larger scale.</a:t>
            </a:r>
          </a:p>
        </p:txBody>
      </p:sp>
      <p:sp>
        <p:nvSpPr>
          <p:cNvPr id="3" name="Explosion: 14 Points 2">
            <a:extLst>
              <a:ext uri="{FF2B5EF4-FFF2-40B4-BE49-F238E27FC236}">
                <a16:creationId xmlns:a16="http://schemas.microsoft.com/office/drawing/2014/main" id="{15EE2BFF-8219-3DC1-0974-4C69A81AE183}"/>
              </a:ext>
            </a:extLst>
          </p:cNvPr>
          <p:cNvSpPr/>
          <p:nvPr/>
        </p:nvSpPr>
        <p:spPr>
          <a:xfrm>
            <a:off x="10649125" y="5729956"/>
            <a:ext cx="1359017" cy="1016471"/>
          </a:xfrm>
          <a:prstGeom prst="irregularSeal2">
            <a:avLst/>
          </a:prstGeom>
          <a:solidFill>
            <a:srgbClr val="E4DDC6"/>
          </a:solidFill>
          <a:ln>
            <a:solidFill>
              <a:srgbClr val="675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rgbClr val="002060"/>
                </a:solidFill>
              </a:rPr>
              <a:t>TBC</a:t>
            </a:r>
          </a:p>
          <a:p>
            <a:pPr algn="ctr"/>
            <a:r>
              <a:rPr lang="en-GB" sz="1050" b="1" dirty="0">
                <a:solidFill>
                  <a:srgbClr val="002060"/>
                </a:solidFill>
              </a:rPr>
              <a:t>Credits</a:t>
            </a:r>
            <a:r>
              <a:rPr lang="en-GB" sz="900" b="1" dirty="0">
                <a:solidFill>
                  <a:srgbClr val="002060"/>
                </a:solidFill>
              </a:rPr>
              <a:t> </a:t>
            </a:r>
            <a:endParaRPr lang="en-GB" sz="1050" b="1" dirty="0">
              <a:solidFill>
                <a:srgbClr val="002060"/>
              </a:solidFill>
            </a:endParaRPr>
          </a:p>
        </p:txBody>
      </p:sp>
    </p:spTree>
    <p:extLst>
      <p:ext uri="{BB962C8B-B14F-4D97-AF65-F5344CB8AC3E}">
        <p14:creationId xmlns:p14="http://schemas.microsoft.com/office/powerpoint/2010/main" val="2786068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507296-852B-9C75-B153-6E7DED71C05A}"/>
              </a:ext>
            </a:extLst>
          </p:cNvPr>
          <p:cNvSpPr>
            <a:spLocks noGrp="1"/>
          </p:cNvSpPr>
          <p:nvPr>
            <p:ph type="title"/>
          </p:nvPr>
        </p:nvSpPr>
        <p:spPr>
          <a:xfrm>
            <a:off x="5419288" y="0"/>
            <a:ext cx="6702804" cy="1807305"/>
          </a:xfrm>
        </p:spPr>
        <p:txBody>
          <a:bodyPr>
            <a:normAutofit/>
          </a:bodyPr>
          <a:lstStyle/>
          <a:p>
            <a:r>
              <a:rPr lang="en-GB" b="1" dirty="0">
                <a:solidFill>
                  <a:schemeClr val="tx2"/>
                </a:solidFill>
                <a:latin typeface="OPTILawrence" pitchFamily="50" charset="0"/>
              </a:rPr>
              <a:t>Support and Remuneration</a:t>
            </a:r>
          </a:p>
        </p:txBody>
      </p:sp>
      <p:pic>
        <p:nvPicPr>
          <p:cNvPr id="4098" name="Picture 2" descr="Newsletter SmalResearch june 2015 | Smals Research">
            <a:extLst>
              <a:ext uri="{FF2B5EF4-FFF2-40B4-BE49-F238E27FC236}">
                <a16:creationId xmlns:a16="http://schemas.microsoft.com/office/drawing/2014/main" id="{3ED97DA6-CB8D-4C03-BC2B-ABEEB748EF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56" r="4855"/>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968D03F-ADFE-C176-C22B-C1EB500A6152}"/>
              </a:ext>
            </a:extLst>
          </p:cNvPr>
          <p:cNvSpPr>
            <a:spLocks noGrp="1"/>
          </p:cNvSpPr>
          <p:nvPr>
            <p:ph idx="1"/>
          </p:nvPr>
        </p:nvSpPr>
        <p:spPr>
          <a:xfrm>
            <a:off x="5830349" y="1317072"/>
            <a:ext cx="5956183" cy="4859891"/>
          </a:xfrm>
        </p:spPr>
        <p:txBody>
          <a:bodyPr>
            <a:normAutofit lnSpcReduction="10000"/>
          </a:bodyPr>
          <a:lstStyle/>
          <a:p>
            <a:pPr marL="0" indent="0">
              <a:lnSpc>
                <a:spcPct val="100000"/>
              </a:lnSpc>
              <a:buNone/>
            </a:pPr>
            <a:r>
              <a:rPr lang="en-GB" sz="1100" dirty="0">
                <a:solidFill>
                  <a:schemeClr val="tx2"/>
                </a:solidFill>
                <a:latin typeface="Segoe UI" panose="020B0502040204020203" pitchFamily="34" charset="0"/>
                <a:cs typeface="Segoe UI" panose="020B0502040204020203" pitchFamily="34" charset="0"/>
              </a:rPr>
              <a:t>You would become part of a CCS Research Team, supporting each other throughout the year</a:t>
            </a:r>
          </a:p>
          <a:p>
            <a:pPr marL="0" indent="0">
              <a:lnSpc>
                <a:spcPct val="100000"/>
              </a:lnSpc>
              <a:buNone/>
            </a:pPr>
            <a:r>
              <a:rPr lang="en-GB" sz="1100" dirty="0">
                <a:solidFill>
                  <a:schemeClr val="tx2"/>
                </a:solidFill>
                <a:latin typeface="Segoe UI" panose="020B0502040204020203" pitchFamily="34" charset="0"/>
                <a:cs typeface="Segoe UI" panose="020B0502040204020203" pitchFamily="34" charset="0"/>
              </a:rPr>
              <a:t>Time to visit other schools to conduct research (liaise with Mandy Atkins)</a:t>
            </a:r>
            <a:endParaRPr lang="en-GB" sz="900" dirty="0">
              <a:solidFill>
                <a:schemeClr val="tx2"/>
              </a:solidFill>
              <a:latin typeface="Segoe UI" panose="020B0502040204020203" pitchFamily="34" charset="0"/>
              <a:cs typeface="Segoe UI" panose="020B0502040204020203" pitchFamily="34" charset="0"/>
            </a:endParaRPr>
          </a:p>
          <a:p>
            <a:pPr marL="0" indent="0">
              <a:lnSpc>
                <a:spcPct val="100000"/>
              </a:lnSpc>
              <a:buNone/>
            </a:pPr>
            <a:endParaRPr lang="en-GB" sz="1100" dirty="0">
              <a:solidFill>
                <a:schemeClr val="tx2"/>
              </a:solidFill>
              <a:latin typeface="Segoe UI" panose="020B0502040204020203" pitchFamily="34" charset="0"/>
              <a:cs typeface="Segoe UI" panose="020B0502040204020203" pitchFamily="34" charset="0"/>
            </a:endParaRPr>
          </a:p>
          <a:p>
            <a:pPr marL="0" indent="0">
              <a:lnSpc>
                <a:spcPct val="100000"/>
              </a:lnSpc>
              <a:buNone/>
            </a:pPr>
            <a:r>
              <a:rPr lang="en-GB" sz="1100" dirty="0">
                <a:solidFill>
                  <a:schemeClr val="tx2"/>
                </a:solidFill>
                <a:latin typeface="Segoe UI" panose="020B0502040204020203" pitchFamily="34" charset="0"/>
                <a:cs typeface="Segoe UI" panose="020B0502040204020203" pitchFamily="34" charset="0"/>
              </a:rPr>
              <a:t>The total remuneration for this post is </a:t>
            </a:r>
            <a:r>
              <a:rPr lang="en-GB" sz="1100" b="1" dirty="0">
                <a:solidFill>
                  <a:schemeClr val="tx2"/>
                </a:solidFill>
                <a:latin typeface="Segoe UI" panose="020B0502040204020203" pitchFamily="34" charset="0"/>
                <a:cs typeface="Segoe UI" panose="020B0502040204020203" pitchFamily="34" charset="0"/>
              </a:rPr>
              <a:t>£750 </a:t>
            </a:r>
            <a:r>
              <a:rPr lang="en-GB" sz="1100" dirty="0">
                <a:solidFill>
                  <a:schemeClr val="tx2"/>
                </a:solidFill>
                <a:latin typeface="Segoe UI" panose="020B0502040204020203" pitchFamily="34" charset="0"/>
                <a:cs typeface="Segoe UI" panose="020B0502040204020203" pitchFamily="34" charset="0"/>
              </a:rPr>
              <a:t>for the academic year</a:t>
            </a:r>
          </a:p>
          <a:p>
            <a:pPr marL="0" indent="0">
              <a:lnSpc>
                <a:spcPct val="100000"/>
              </a:lnSpc>
              <a:buNone/>
            </a:pPr>
            <a:endParaRPr lang="en-GB" sz="1100" dirty="0">
              <a:solidFill>
                <a:schemeClr val="tx2"/>
              </a:solidFill>
              <a:latin typeface="Segoe UI" panose="020B0502040204020203" pitchFamily="34" charset="0"/>
              <a:cs typeface="Segoe UI" panose="020B0502040204020203" pitchFamily="34" charset="0"/>
            </a:endParaRPr>
          </a:p>
          <a:p>
            <a:pPr marL="0" indent="0">
              <a:lnSpc>
                <a:spcPct val="100000"/>
              </a:lnSpc>
              <a:buNone/>
            </a:pPr>
            <a:r>
              <a:rPr lang="en-GB" sz="1100" dirty="0">
                <a:solidFill>
                  <a:schemeClr val="tx2"/>
                </a:solidFill>
                <a:latin typeface="Segoe UI" panose="020B0502040204020203" pitchFamily="34" charset="0"/>
                <a:cs typeface="Segoe UI" panose="020B0502040204020203" pitchFamily="34" charset="0"/>
              </a:rPr>
              <a:t>This will be paid in 3 x instalments.  £100 at the end of term 2, £150 at the end of term 4, and £500 at the end of term 6 – on successful submission of the work outlined.</a:t>
            </a:r>
          </a:p>
          <a:p>
            <a:pPr marL="0" indent="0">
              <a:lnSpc>
                <a:spcPct val="100000"/>
              </a:lnSpc>
              <a:buNone/>
            </a:pPr>
            <a:endParaRPr lang="en-GB" sz="1100" dirty="0">
              <a:solidFill>
                <a:schemeClr val="tx2"/>
              </a:solidFill>
              <a:latin typeface="Segoe UI" panose="020B0502040204020203" pitchFamily="34" charset="0"/>
              <a:cs typeface="Segoe UI" panose="020B0502040204020203" pitchFamily="34" charset="0"/>
            </a:endParaRPr>
          </a:p>
          <a:p>
            <a:pPr marL="0" indent="0">
              <a:lnSpc>
                <a:spcPct val="100000"/>
              </a:lnSpc>
              <a:buNone/>
            </a:pPr>
            <a:r>
              <a:rPr lang="en-GB" sz="1100" u="sng" dirty="0">
                <a:solidFill>
                  <a:schemeClr val="tx2"/>
                </a:solidFill>
                <a:latin typeface="Segoe UI" panose="020B0502040204020203" pitchFamily="34" charset="0"/>
                <a:cs typeface="Segoe UI" panose="020B0502040204020203" pitchFamily="34" charset="0"/>
              </a:rPr>
              <a:t>How to apply for the role:</a:t>
            </a:r>
          </a:p>
          <a:p>
            <a:pPr marL="0" indent="0">
              <a:lnSpc>
                <a:spcPct val="100000"/>
              </a:lnSpc>
              <a:buNone/>
            </a:pPr>
            <a:r>
              <a:rPr lang="en-GB" sz="1100" dirty="0">
                <a:solidFill>
                  <a:schemeClr val="tx2"/>
                </a:solidFill>
                <a:latin typeface="Segoe UI" panose="020B0502040204020203" pitchFamily="34" charset="0"/>
                <a:cs typeface="Segoe UI" panose="020B0502040204020203" pitchFamily="34" charset="0"/>
              </a:rPr>
              <a:t>Contact Kat Wittich-Jackson if you would like an informal chat about your idea.</a:t>
            </a:r>
          </a:p>
          <a:p>
            <a:pPr marL="0" indent="0">
              <a:lnSpc>
                <a:spcPct val="100000"/>
              </a:lnSpc>
              <a:buNone/>
            </a:pPr>
            <a:r>
              <a:rPr lang="en-GB" sz="1100" dirty="0">
                <a:solidFill>
                  <a:schemeClr val="tx2"/>
                </a:solidFill>
                <a:latin typeface="Segoe UI" panose="020B0502040204020203" pitchFamily="34" charset="0"/>
                <a:cs typeface="Segoe UI" panose="020B0502040204020203" pitchFamily="34" charset="0"/>
              </a:rPr>
              <a:t>To apply formally, please email Anne Louise Whitehead With a formal expression of interest and attach two or three PPT slides (max) for a presentation answering the following points:</a:t>
            </a:r>
          </a:p>
          <a:p>
            <a:pPr>
              <a:lnSpc>
                <a:spcPct val="100000"/>
              </a:lnSpc>
              <a:buClr>
                <a:srgbClr val="998546"/>
              </a:buClr>
              <a:buFont typeface="Wingdings" panose="05000000000000000000" pitchFamily="2" charset="2"/>
              <a:buChar char="q"/>
            </a:pPr>
            <a:r>
              <a:rPr lang="en-GB" sz="1100" dirty="0">
                <a:solidFill>
                  <a:srgbClr val="998546"/>
                </a:solidFill>
                <a:latin typeface="Segoe UI" panose="020B0502040204020203" pitchFamily="34" charset="0"/>
                <a:cs typeface="Segoe UI" panose="020B0502040204020203" pitchFamily="34" charset="0"/>
              </a:rPr>
              <a:t>What is your research idea and why is it of interest?</a:t>
            </a:r>
          </a:p>
          <a:p>
            <a:pPr>
              <a:lnSpc>
                <a:spcPct val="100000"/>
              </a:lnSpc>
              <a:buClr>
                <a:srgbClr val="998546"/>
              </a:buClr>
              <a:buFont typeface="Wingdings" panose="05000000000000000000" pitchFamily="2" charset="2"/>
              <a:buChar char="q"/>
            </a:pPr>
            <a:r>
              <a:rPr lang="en-GB" sz="1100" dirty="0">
                <a:solidFill>
                  <a:srgbClr val="998546"/>
                </a:solidFill>
                <a:latin typeface="Segoe UI" panose="020B0502040204020203" pitchFamily="34" charset="0"/>
                <a:cs typeface="Segoe UI" panose="020B0502040204020203" pitchFamily="34" charset="0"/>
              </a:rPr>
              <a:t>Any work you have already undertaken in this area (not essential)</a:t>
            </a:r>
          </a:p>
          <a:p>
            <a:pPr>
              <a:lnSpc>
                <a:spcPct val="100000"/>
              </a:lnSpc>
              <a:buClr>
                <a:srgbClr val="998546"/>
              </a:buClr>
              <a:buFont typeface="Wingdings" panose="05000000000000000000" pitchFamily="2" charset="2"/>
              <a:buChar char="q"/>
            </a:pPr>
            <a:r>
              <a:rPr lang="en-GB" sz="1100" dirty="0">
                <a:solidFill>
                  <a:srgbClr val="998546"/>
                </a:solidFill>
                <a:latin typeface="Segoe UI" panose="020B0502040204020203" pitchFamily="34" charset="0"/>
                <a:cs typeface="Segoe UI" panose="020B0502040204020203" pitchFamily="34" charset="0"/>
              </a:rPr>
              <a:t>Why this is important to our context at CCS</a:t>
            </a:r>
          </a:p>
          <a:p>
            <a:pPr>
              <a:lnSpc>
                <a:spcPct val="100000"/>
              </a:lnSpc>
              <a:buClr>
                <a:srgbClr val="998546"/>
              </a:buClr>
              <a:buFont typeface="Wingdings" panose="05000000000000000000" pitchFamily="2" charset="2"/>
              <a:buChar char="q"/>
            </a:pPr>
            <a:endParaRPr lang="en-GB" sz="1100" dirty="0">
              <a:solidFill>
                <a:srgbClr val="002060"/>
              </a:solidFill>
              <a:latin typeface="Segoe UI" panose="020B0502040204020203" pitchFamily="34" charset="0"/>
              <a:cs typeface="Segoe UI" panose="020B0502040204020203" pitchFamily="34" charset="0"/>
            </a:endParaRPr>
          </a:p>
          <a:p>
            <a:pPr marL="0" indent="0">
              <a:lnSpc>
                <a:spcPct val="100000"/>
              </a:lnSpc>
              <a:buClr>
                <a:srgbClr val="998546"/>
              </a:buClr>
              <a:buNone/>
            </a:pPr>
            <a:r>
              <a:rPr lang="en-GB" sz="1100" dirty="0">
                <a:solidFill>
                  <a:schemeClr val="tx2"/>
                </a:solidFill>
                <a:latin typeface="Segoe UI" panose="020B0502040204020203" pitchFamily="34" charset="0"/>
                <a:cs typeface="Segoe UI" panose="020B0502040204020203" pitchFamily="34" charset="0"/>
              </a:rPr>
              <a:t>If called for interview you will be expected to explain on these ideas and be prepared to answer questions about your proposal.</a:t>
            </a:r>
          </a:p>
        </p:txBody>
      </p:sp>
    </p:spTree>
    <p:extLst>
      <p:ext uri="{BB962C8B-B14F-4D97-AF65-F5344CB8AC3E}">
        <p14:creationId xmlns:p14="http://schemas.microsoft.com/office/powerpoint/2010/main" val="4270697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A55D3-C983-69AD-7B0D-D0F7ED0C3784}"/>
              </a:ext>
            </a:extLst>
          </p:cNvPr>
          <p:cNvSpPr>
            <a:spLocks noGrp="1"/>
          </p:cNvSpPr>
          <p:nvPr>
            <p:ph type="title"/>
          </p:nvPr>
        </p:nvSpPr>
        <p:spPr>
          <a:xfrm>
            <a:off x="284527" y="155400"/>
            <a:ext cx="10515600" cy="654463"/>
          </a:xfrm>
        </p:spPr>
        <p:txBody>
          <a:bodyPr>
            <a:normAutofit fontScale="90000"/>
          </a:bodyPr>
          <a:lstStyle/>
          <a:p>
            <a:r>
              <a:rPr lang="en-GB" b="1" dirty="0">
                <a:solidFill>
                  <a:schemeClr val="tx2"/>
                </a:solidFill>
                <a:latin typeface="OPTILawrence" pitchFamily="50" charset="0"/>
              </a:rPr>
              <a:t>Credits</a:t>
            </a:r>
          </a:p>
        </p:txBody>
      </p:sp>
      <p:graphicFrame>
        <p:nvGraphicFramePr>
          <p:cNvPr id="4" name="Table 4">
            <a:extLst>
              <a:ext uri="{FF2B5EF4-FFF2-40B4-BE49-F238E27FC236}">
                <a16:creationId xmlns:a16="http://schemas.microsoft.com/office/drawing/2014/main" id="{5CF9F246-E427-470F-33F0-7B88FB31AC73}"/>
              </a:ext>
            </a:extLst>
          </p:cNvPr>
          <p:cNvGraphicFramePr>
            <a:graphicFrameLocks noGrp="1"/>
          </p:cNvGraphicFramePr>
          <p:nvPr>
            <p:extLst>
              <p:ext uri="{D42A27DB-BD31-4B8C-83A1-F6EECF244321}">
                <p14:modId xmlns:p14="http://schemas.microsoft.com/office/powerpoint/2010/main" val="4214862332"/>
              </p:ext>
            </p:extLst>
          </p:nvPr>
        </p:nvGraphicFramePr>
        <p:xfrm>
          <a:off x="192947" y="1261434"/>
          <a:ext cx="11803311" cy="5524621"/>
        </p:xfrm>
        <a:graphic>
          <a:graphicData uri="http://schemas.openxmlformats.org/drawingml/2006/table">
            <a:tbl>
              <a:tblPr firstRow="1" bandRow="1">
                <a:tableStyleId>{5C22544A-7EE6-4342-B048-85BDC9FD1C3A}</a:tableStyleId>
              </a:tblPr>
              <a:tblGrid>
                <a:gridCol w="2719478">
                  <a:extLst>
                    <a:ext uri="{9D8B030D-6E8A-4147-A177-3AD203B41FA5}">
                      <a16:colId xmlns:a16="http://schemas.microsoft.com/office/drawing/2014/main" val="3123183957"/>
                    </a:ext>
                  </a:extLst>
                </a:gridCol>
                <a:gridCol w="233447">
                  <a:extLst>
                    <a:ext uri="{9D8B030D-6E8A-4147-A177-3AD203B41FA5}">
                      <a16:colId xmlns:a16="http://schemas.microsoft.com/office/drawing/2014/main" val="1301623543"/>
                    </a:ext>
                  </a:extLst>
                </a:gridCol>
                <a:gridCol w="260058">
                  <a:extLst>
                    <a:ext uri="{9D8B030D-6E8A-4147-A177-3AD203B41FA5}">
                      <a16:colId xmlns:a16="http://schemas.microsoft.com/office/drawing/2014/main" val="3910606064"/>
                    </a:ext>
                  </a:extLst>
                </a:gridCol>
                <a:gridCol w="1006679">
                  <a:extLst>
                    <a:ext uri="{9D8B030D-6E8A-4147-A177-3AD203B41FA5}">
                      <a16:colId xmlns:a16="http://schemas.microsoft.com/office/drawing/2014/main" val="2159095514"/>
                    </a:ext>
                  </a:extLst>
                </a:gridCol>
                <a:gridCol w="1543574">
                  <a:extLst>
                    <a:ext uri="{9D8B030D-6E8A-4147-A177-3AD203B41FA5}">
                      <a16:colId xmlns:a16="http://schemas.microsoft.com/office/drawing/2014/main" val="2997268849"/>
                    </a:ext>
                  </a:extLst>
                </a:gridCol>
                <a:gridCol w="6040075">
                  <a:extLst>
                    <a:ext uri="{9D8B030D-6E8A-4147-A177-3AD203B41FA5}">
                      <a16:colId xmlns:a16="http://schemas.microsoft.com/office/drawing/2014/main" val="3567617041"/>
                    </a:ext>
                  </a:extLst>
                </a:gridCol>
              </a:tblGrid>
              <a:tr h="336697">
                <a:tc>
                  <a:txBody>
                    <a:bodyPr/>
                    <a:lstStyle/>
                    <a:p>
                      <a:r>
                        <a:rPr lang="en-GB" sz="1100" dirty="0">
                          <a:solidFill>
                            <a:srgbClr val="998546"/>
                          </a:solidFill>
                          <a:latin typeface="Segoe UI"/>
                          <a:cs typeface="Segoe UI"/>
                        </a:rPr>
                        <a:t>Training</a:t>
                      </a:r>
                    </a:p>
                  </a:txBody>
                  <a:tcPr>
                    <a:solidFill>
                      <a:schemeClr val="tx2"/>
                    </a:solidFill>
                  </a:tcPr>
                </a:tc>
                <a:tc>
                  <a:txBody>
                    <a:bodyPr/>
                    <a:lstStyle/>
                    <a:p>
                      <a:r>
                        <a:rPr lang="en-GB" sz="1100" dirty="0">
                          <a:solidFill>
                            <a:srgbClr val="998546"/>
                          </a:solidFill>
                          <a:latin typeface="Segoe UI"/>
                          <a:cs typeface="Segoe UI"/>
                        </a:rPr>
                        <a:t>T</a:t>
                      </a:r>
                    </a:p>
                  </a:txBody>
                  <a:tcPr>
                    <a:solidFill>
                      <a:schemeClr val="tx2"/>
                    </a:solidFill>
                  </a:tcPr>
                </a:tc>
                <a:tc>
                  <a:txBody>
                    <a:bodyPr/>
                    <a:lstStyle/>
                    <a:p>
                      <a:r>
                        <a:rPr lang="en-GB" sz="1100" dirty="0">
                          <a:solidFill>
                            <a:srgbClr val="998546"/>
                          </a:solidFill>
                          <a:latin typeface="Segoe UI"/>
                          <a:cs typeface="Segoe UI"/>
                        </a:rPr>
                        <a:t>S</a:t>
                      </a:r>
                    </a:p>
                  </a:txBody>
                  <a:tcPr>
                    <a:solidFill>
                      <a:schemeClr val="tx2"/>
                    </a:solidFill>
                  </a:tcPr>
                </a:tc>
                <a:tc>
                  <a:txBody>
                    <a:bodyPr/>
                    <a:lstStyle/>
                    <a:p>
                      <a:r>
                        <a:rPr lang="en-GB" sz="1100" dirty="0">
                          <a:solidFill>
                            <a:srgbClr val="998546"/>
                          </a:solidFill>
                          <a:latin typeface="Segoe UI"/>
                          <a:cs typeface="Segoe UI"/>
                        </a:rPr>
                        <a:t>Essential</a:t>
                      </a:r>
                    </a:p>
                  </a:txBody>
                  <a:tcPr>
                    <a:solidFill>
                      <a:schemeClr val="tx2"/>
                    </a:solidFill>
                  </a:tcPr>
                </a:tc>
                <a:tc>
                  <a:txBody>
                    <a:bodyPr/>
                    <a:lstStyle/>
                    <a:p>
                      <a:r>
                        <a:rPr lang="en-GB" sz="1100" dirty="0">
                          <a:solidFill>
                            <a:srgbClr val="998546"/>
                          </a:solidFill>
                          <a:latin typeface="Segoe UI"/>
                          <a:cs typeface="Segoe UI"/>
                        </a:rPr>
                        <a:t>Credits</a:t>
                      </a:r>
                    </a:p>
                  </a:txBody>
                  <a:tcPr>
                    <a:solidFill>
                      <a:schemeClr val="tx2"/>
                    </a:solidFill>
                  </a:tcPr>
                </a:tc>
                <a:tc>
                  <a:txBody>
                    <a:bodyPr/>
                    <a:lstStyle/>
                    <a:p>
                      <a:r>
                        <a:rPr lang="en-GB" sz="1200" dirty="0">
                          <a:solidFill>
                            <a:srgbClr val="998546"/>
                          </a:solidFill>
                          <a:latin typeface="Segoe UI"/>
                          <a:cs typeface="Segoe UI"/>
                        </a:rPr>
                        <a:t>Guidance</a:t>
                      </a:r>
                    </a:p>
                  </a:txBody>
                  <a:tcPr>
                    <a:solidFill>
                      <a:schemeClr val="tx2"/>
                    </a:solidFill>
                  </a:tcPr>
                </a:tc>
                <a:extLst>
                  <a:ext uri="{0D108BD9-81ED-4DB2-BD59-A6C34878D82A}">
                    <a16:rowId xmlns:a16="http://schemas.microsoft.com/office/drawing/2014/main" val="114774663"/>
                  </a:ext>
                </a:extLst>
              </a:tr>
              <a:tr h="322734">
                <a:tc>
                  <a:txBody>
                    <a:bodyPr/>
                    <a:lstStyle/>
                    <a:p>
                      <a:pPr lvl="0">
                        <a:buNone/>
                      </a:pPr>
                      <a:r>
                        <a:rPr lang="en-GB" sz="1000" dirty="0">
                          <a:solidFill>
                            <a:schemeClr val="tx2"/>
                          </a:solidFill>
                          <a:latin typeface="Segoe UI"/>
                          <a:cs typeface="Segoe UI"/>
                        </a:rPr>
                        <a:t>Cadet Training</a:t>
                      </a:r>
                    </a:p>
                  </a:txBody>
                  <a:tcPr>
                    <a:solidFill>
                      <a:srgbClr val="CBBD8F"/>
                    </a:solidFill>
                  </a:tcPr>
                </a:tc>
                <a:tc>
                  <a:txBody>
                    <a:bodyPr/>
                    <a:lstStyle/>
                    <a:p>
                      <a:pPr lvl="0">
                        <a:buNone/>
                      </a:pPr>
                      <a:r>
                        <a:rPr lang="en-GB" sz="1000" dirty="0">
                          <a:solidFill>
                            <a:schemeClr val="tx2"/>
                          </a:solidFill>
                          <a:latin typeface="Segoe UI"/>
                          <a:cs typeface="Segoe UI"/>
                          <a:sym typeface="Marlett" pitchFamily="2" charset="2"/>
                        </a:rPr>
                        <a:t></a:t>
                      </a:r>
                    </a:p>
                  </a:txBody>
                  <a:tcPr>
                    <a:solidFill>
                      <a:srgbClr val="CBBD8F"/>
                    </a:solidFill>
                  </a:tcPr>
                </a:tc>
                <a:tc>
                  <a:txBody>
                    <a:bodyPr/>
                    <a:lstStyle/>
                    <a:p>
                      <a:pPr lvl="0">
                        <a:buNone/>
                      </a:pPr>
                      <a:r>
                        <a:rPr lang="en-GB" sz="1000" dirty="0">
                          <a:solidFill>
                            <a:schemeClr val="tx2"/>
                          </a:solidFill>
                          <a:latin typeface="Segoe UI"/>
                          <a:cs typeface="Segoe UI"/>
                          <a:sym typeface="Marlett" pitchFamily="2" charset="2"/>
                        </a:rPr>
                        <a:t></a:t>
                      </a:r>
                      <a:endParaRPr lang="en-GB" sz="1000" dirty="0">
                        <a:solidFill>
                          <a:schemeClr val="tx2"/>
                        </a:solidFill>
                        <a:latin typeface="Segoe UI"/>
                        <a:cs typeface="Segoe UI"/>
                      </a:endParaRPr>
                    </a:p>
                  </a:txBody>
                  <a:tcPr>
                    <a:solidFill>
                      <a:srgbClr val="CBBD8F"/>
                    </a:solidFill>
                  </a:tcPr>
                </a:tc>
                <a:tc>
                  <a:txBody>
                    <a:bodyPr/>
                    <a:lstStyle/>
                    <a:p>
                      <a:pPr lvl="0" algn="ctr">
                        <a:buNone/>
                      </a:pPr>
                      <a:endParaRPr lang="en-GB" sz="600" i="1" dirty="0">
                        <a:solidFill>
                          <a:schemeClr val="tx2"/>
                        </a:solidFill>
                        <a:latin typeface="Segoe UI"/>
                        <a:cs typeface="Segoe UI"/>
                      </a:endParaRPr>
                    </a:p>
                  </a:txBody>
                  <a:tcPr>
                    <a:solidFill>
                      <a:srgbClr val="CBBD8F"/>
                    </a:solidFill>
                  </a:tcPr>
                </a:tc>
                <a:tc>
                  <a:txBody>
                    <a:bodyPr/>
                    <a:lstStyle/>
                    <a:p>
                      <a:pPr lvl="0">
                        <a:buNone/>
                      </a:pPr>
                      <a:r>
                        <a:rPr lang="en-GB" sz="1000" dirty="0">
                          <a:solidFill>
                            <a:schemeClr val="tx2"/>
                          </a:solidFill>
                          <a:latin typeface="Segoe UI"/>
                          <a:cs typeface="Segoe UI"/>
                        </a:rPr>
                        <a:t>10 per course </a:t>
                      </a:r>
                      <a:endParaRPr lang="en-US" sz="1600"/>
                    </a:p>
                    <a:p>
                      <a:pPr lvl="0">
                        <a:buNone/>
                      </a:pPr>
                      <a:r>
                        <a:rPr lang="en-GB" sz="800" i="1" dirty="0">
                          <a:solidFill>
                            <a:schemeClr val="tx2"/>
                          </a:solidFill>
                          <a:latin typeface="Segoe UI"/>
                          <a:cs typeface="Segoe UI"/>
                        </a:rPr>
                        <a:t>(up to 30 credits)</a:t>
                      </a:r>
                    </a:p>
                  </a:txBody>
                  <a:tcPr>
                    <a:solidFill>
                      <a:srgbClr val="CBBD8F"/>
                    </a:solidFill>
                  </a:tcPr>
                </a:tc>
                <a:tc>
                  <a:txBody>
                    <a:bodyPr/>
                    <a:lstStyle/>
                    <a:p>
                      <a:pPr lvl="0">
                        <a:buNone/>
                      </a:pPr>
                      <a:r>
                        <a:rPr lang="en-GB" sz="1000" dirty="0">
                          <a:solidFill>
                            <a:schemeClr val="tx2"/>
                          </a:solidFill>
                          <a:latin typeface="Segoe UI"/>
                          <a:cs typeface="Segoe UI"/>
                        </a:rPr>
                        <a:t>Please speak to Iain Rayner for more information</a:t>
                      </a:r>
                    </a:p>
                  </a:txBody>
                  <a:tcPr>
                    <a:solidFill>
                      <a:srgbClr val="CBBD8F"/>
                    </a:solidFill>
                  </a:tcPr>
                </a:tc>
                <a:extLst>
                  <a:ext uri="{0D108BD9-81ED-4DB2-BD59-A6C34878D82A}">
                    <a16:rowId xmlns:a16="http://schemas.microsoft.com/office/drawing/2014/main" val="3916342100"/>
                  </a:ext>
                </a:extLst>
              </a:tr>
              <a:tr h="322734">
                <a:tc>
                  <a:txBody>
                    <a:bodyPr/>
                    <a:lstStyle/>
                    <a:p>
                      <a:r>
                        <a:rPr lang="en-GB" sz="1000" dirty="0">
                          <a:solidFill>
                            <a:schemeClr val="tx2"/>
                          </a:solidFill>
                          <a:latin typeface="Segoe UI"/>
                          <a:cs typeface="Segoe UI"/>
                        </a:rPr>
                        <a:t>ECT Training</a:t>
                      </a:r>
                    </a:p>
                  </a:txBody>
                  <a:tcPr>
                    <a:solidFill>
                      <a:srgbClr val="B49F5C"/>
                    </a:solidFill>
                  </a:tcPr>
                </a:tc>
                <a:tc>
                  <a:txBody>
                    <a:bodyPr/>
                    <a:lstStyle/>
                    <a:p>
                      <a:r>
                        <a:rPr lang="en-GB" sz="1000" dirty="0">
                          <a:solidFill>
                            <a:schemeClr val="tx2"/>
                          </a:solidFill>
                          <a:latin typeface="Segoe UI"/>
                          <a:cs typeface="Segoe UI"/>
                          <a:sym typeface="Marlett" pitchFamily="2" charset="2"/>
                        </a:rPr>
                        <a:t></a:t>
                      </a:r>
                      <a:endParaRPr lang="en-GB" sz="1000" dirty="0">
                        <a:solidFill>
                          <a:schemeClr val="tx2"/>
                        </a:solidFill>
                        <a:latin typeface="Segoe UI"/>
                        <a:cs typeface="Segoe UI"/>
                      </a:endParaRPr>
                    </a:p>
                  </a:txBody>
                  <a:tcPr>
                    <a:solidFill>
                      <a:srgbClr val="B49F5C"/>
                    </a:solidFill>
                  </a:tcPr>
                </a:tc>
                <a:tc>
                  <a:txBody>
                    <a:bodyPr/>
                    <a:lstStyle/>
                    <a:p>
                      <a:endParaRPr lang="en-GB" sz="1000" dirty="0">
                        <a:solidFill>
                          <a:schemeClr val="tx2"/>
                        </a:solidFill>
                        <a:latin typeface="Segoe UI"/>
                        <a:cs typeface="Segoe UI"/>
                      </a:endParaRPr>
                    </a:p>
                  </a:txBody>
                  <a:tcPr>
                    <a:solidFill>
                      <a:srgbClr val="B49F5C"/>
                    </a:solidFill>
                  </a:tcPr>
                </a:tc>
                <a:tc>
                  <a:txBody>
                    <a:bodyPr/>
                    <a:lstStyle/>
                    <a:p>
                      <a:pPr algn="ctr"/>
                      <a:r>
                        <a:rPr lang="en-GB" sz="1000" dirty="0">
                          <a:solidFill>
                            <a:schemeClr val="tx2"/>
                          </a:solidFill>
                          <a:latin typeface="Segoe UI"/>
                          <a:cs typeface="Segoe UI"/>
                          <a:sym typeface="Marlett" pitchFamily="2" charset="2"/>
                        </a:rPr>
                        <a:t></a:t>
                      </a:r>
                      <a:r>
                        <a:rPr lang="en-GB" sz="1000" dirty="0">
                          <a:solidFill>
                            <a:schemeClr val="tx2"/>
                          </a:solidFill>
                          <a:latin typeface="Segoe UI"/>
                          <a:cs typeface="Segoe UI"/>
                        </a:rPr>
                        <a:t> </a:t>
                      </a:r>
                      <a:endParaRPr lang="en-GB" sz="1000" dirty="0">
                        <a:solidFill>
                          <a:schemeClr val="tx2"/>
                        </a:solidFill>
                        <a:latin typeface="Segoe UI"/>
                        <a:cs typeface="Segoe UI"/>
                        <a:sym typeface="Marlett" pitchFamily="2" charset="2"/>
                      </a:endParaRPr>
                    </a:p>
                    <a:p>
                      <a:pPr algn="ctr"/>
                      <a:r>
                        <a:rPr lang="en-GB" sz="600" i="1" dirty="0">
                          <a:solidFill>
                            <a:schemeClr val="tx2"/>
                          </a:solidFill>
                          <a:latin typeface="Segoe UI"/>
                          <a:cs typeface="Segoe UI"/>
                          <a:sym typeface="Marlett" pitchFamily="2" charset="2"/>
                        </a:rPr>
                        <a:t>(if you are an ECT)</a:t>
                      </a:r>
                      <a:endParaRPr lang="en-GB" sz="600" i="1" dirty="0">
                        <a:solidFill>
                          <a:schemeClr val="tx2"/>
                        </a:solidFill>
                        <a:latin typeface="Segoe UI"/>
                        <a:cs typeface="Segoe UI"/>
                      </a:endParaRPr>
                    </a:p>
                  </a:txBody>
                  <a:tcPr>
                    <a:solidFill>
                      <a:srgbClr val="B49F5C"/>
                    </a:solidFill>
                  </a:tcPr>
                </a:tc>
                <a:tc>
                  <a:txBody>
                    <a:bodyPr/>
                    <a:lstStyle/>
                    <a:p>
                      <a:r>
                        <a:rPr lang="en-GB" sz="1000" dirty="0">
                          <a:solidFill>
                            <a:schemeClr val="tx2"/>
                          </a:solidFill>
                          <a:latin typeface="Segoe UI"/>
                          <a:cs typeface="Segoe UI"/>
                        </a:rPr>
                        <a:t>40 credits Year 1</a:t>
                      </a:r>
                    </a:p>
                    <a:p>
                      <a:r>
                        <a:rPr lang="en-GB" sz="1000" dirty="0">
                          <a:solidFill>
                            <a:schemeClr val="tx2"/>
                          </a:solidFill>
                          <a:latin typeface="Segoe UI"/>
                          <a:cs typeface="Segoe UI"/>
                        </a:rPr>
                        <a:t>20 credits Year 2</a:t>
                      </a:r>
                    </a:p>
                  </a:txBody>
                  <a:tcPr>
                    <a:solidFill>
                      <a:srgbClr val="B49F5C"/>
                    </a:solidFill>
                  </a:tcPr>
                </a:tc>
                <a:tc>
                  <a:txBody>
                    <a:bodyPr/>
                    <a:lstStyle/>
                    <a:p>
                      <a:r>
                        <a:rPr lang="en-GB" sz="1000" dirty="0">
                          <a:solidFill>
                            <a:schemeClr val="tx2"/>
                          </a:solidFill>
                          <a:latin typeface="Segoe UI"/>
                          <a:cs typeface="Segoe UI"/>
                        </a:rPr>
                        <a:t>Successful completion of Brightspace modules &amp; 60%+ attendance at twilight sessions with JKI</a:t>
                      </a:r>
                    </a:p>
                  </a:txBody>
                  <a:tcPr>
                    <a:solidFill>
                      <a:srgbClr val="B49F5C"/>
                    </a:solidFill>
                  </a:tcPr>
                </a:tc>
                <a:extLst>
                  <a:ext uri="{0D108BD9-81ED-4DB2-BD59-A6C34878D82A}">
                    <a16:rowId xmlns:a16="http://schemas.microsoft.com/office/drawing/2014/main" val="1254543937"/>
                  </a:ext>
                </a:extLst>
              </a:tr>
              <a:tr h="370840">
                <a:tc>
                  <a:txBody>
                    <a:bodyPr/>
                    <a:lstStyle/>
                    <a:p>
                      <a:r>
                        <a:rPr lang="en-GB" sz="1000" dirty="0">
                          <a:solidFill>
                            <a:schemeClr val="tx2"/>
                          </a:solidFill>
                          <a:latin typeface="Segoe UI"/>
                          <a:cs typeface="Segoe UI"/>
                        </a:rPr>
                        <a:t>External Courses</a:t>
                      </a:r>
                    </a:p>
                  </a:txBody>
                  <a:tcPr>
                    <a:solidFill>
                      <a:srgbClr val="CBBD8F"/>
                    </a:solidFill>
                  </a:tcPr>
                </a:tc>
                <a:tc>
                  <a:txBody>
                    <a:bodyPr/>
                    <a:lstStyle/>
                    <a:p>
                      <a:r>
                        <a:rPr lang="en-GB" sz="1000" dirty="0">
                          <a:solidFill>
                            <a:schemeClr val="tx2"/>
                          </a:solidFill>
                          <a:latin typeface="Segoe UI"/>
                          <a:cs typeface="Segoe UI"/>
                          <a:sym typeface="Marlett" pitchFamily="2" charset="2"/>
                        </a:rPr>
                        <a:t></a:t>
                      </a:r>
                      <a:endParaRPr lang="en-GB" sz="1000" dirty="0">
                        <a:solidFill>
                          <a:schemeClr val="tx2"/>
                        </a:solidFill>
                        <a:latin typeface="Segoe UI"/>
                        <a:cs typeface="Segoe UI"/>
                      </a:endParaRPr>
                    </a:p>
                  </a:txBody>
                  <a:tcPr>
                    <a:solidFill>
                      <a:srgbClr val="CBBD8F"/>
                    </a:solidFill>
                  </a:tcPr>
                </a:tc>
                <a:tc>
                  <a:txBody>
                    <a:bodyPr/>
                    <a:lstStyle/>
                    <a:p>
                      <a:r>
                        <a:rPr lang="en-GB" sz="1000" dirty="0">
                          <a:solidFill>
                            <a:schemeClr val="tx2"/>
                          </a:solidFill>
                          <a:latin typeface="Segoe UI"/>
                          <a:cs typeface="Segoe UI"/>
                          <a:sym typeface="Marlett" pitchFamily="2" charset="2"/>
                        </a:rPr>
                        <a:t></a:t>
                      </a:r>
                      <a:endParaRPr lang="en-GB" sz="1000" dirty="0">
                        <a:solidFill>
                          <a:schemeClr val="tx2"/>
                        </a:solidFill>
                        <a:latin typeface="Segoe UI"/>
                        <a:cs typeface="Segoe UI"/>
                      </a:endParaRPr>
                    </a:p>
                  </a:txBody>
                  <a:tcPr>
                    <a:solidFill>
                      <a:srgbClr val="CBBD8F"/>
                    </a:solidFill>
                  </a:tcPr>
                </a:tc>
                <a:tc>
                  <a:txBody>
                    <a:bodyPr/>
                    <a:lstStyle/>
                    <a:p>
                      <a:pPr algn="ctr"/>
                      <a:endParaRPr lang="en-GB" sz="1000" dirty="0">
                        <a:solidFill>
                          <a:schemeClr val="tx2"/>
                        </a:solidFill>
                        <a:latin typeface="Segoe UI"/>
                        <a:cs typeface="Segoe UI"/>
                      </a:endParaRPr>
                    </a:p>
                  </a:txBody>
                  <a:tcPr>
                    <a:solidFill>
                      <a:srgbClr val="CBBD8F"/>
                    </a:solidFill>
                  </a:tcPr>
                </a:tc>
                <a:tc>
                  <a:txBody>
                    <a:bodyPr/>
                    <a:lstStyle/>
                    <a:p>
                      <a:r>
                        <a:rPr lang="en-GB" sz="1000" i="0" dirty="0">
                          <a:solidFill>
                            <a:schemeClr val="tx2"/>
                          </a:solidFill>
                          <a:latin typeface="Segoe UI"/>
                          <a:cs typeface="Segoe UI"/>
                        </a:rPr>
                        <a:t>10 Credits per course</a:t>
                      </a:r>
                    </a:p>
                    <a:p>
                      <a:endParaRPr lang="en-GB" sz="800" i="1" dirty="0">
                        <a:solidFill>
                          <a:schemeClr val="tx2"/>
                        </a:solidFill>
                        <a:latin typeface="Segoe UI"/>
                        <a:cs typeface="Segoe UI"/>
                      </a:endParaRPr>
                    </a:p>
                  </a:txBody>
                  <a:tcPr>
                    <a:solidFill>
                      <a:srgbClr val="CBBD8F"/>
                    </a:solidFill>
                  </a:tcPr>
                </a:tc>
                <a:tc>
                  <a:txBody>
                    <a:bodyPr/>
                    <a:lstStyle/>
                    <a:p>
                      <a:r>
                        <a:rPr lang="en-GB" sz="1000" dirty="0">
                          <a:solidFill>
                            <a:schemeClr val="tx2"/>
                          </a:solidFill>
                          <a:latin typeface="Segoe UI"/>
                          <a:cs typeface="Segoe UI"/>
                        </a:rPr>
                        <a:t>For external courses that last more than one day – please see KW regarding credits (NPQs and HPLs are already listed)</a:t>
                      </a:r>
                    </a:p>
                  </a:txBody>
                  <a:tcPr>
                    <a:solidFill>
                      <a:srgbClr val="CBBD8F"/>
                    </a:solidFill>
                  </a:tcPr>
                </a:tc>
                <a:extLst>
                  <a:ext uri="{0D108BD9-81ED-4DB2-BD59-A6C34878D82A}">
                    <a16:rowId xmlns:a16="http://schemas.microsoft.com/office/drawing/2014/main" val="2358519946"/>
                  </a:ext>
                </a:extLst>
              </a:tr>
              <a:tr h="296728">
                <a:tc>
                  <a:txBody>
                    <a:bodyPr/>
                    <a:lstStyle/>
                    <a:p>
                      <a:r>
                        <a:rPr lang="en-GB" sz="1000" dirty="0">
                          <a:solidFill>
                            <a:schemeClr val="tx2"/>
                          </a:solidFill>
                          <a:latin typeface="Segoe UI"/>
                          <a:cs typeface="Segoe UI"/>
                        </a:rPr>
                        <a:t>First Aid Training</a:t>
                      </a:r>
                    </a:p>
                  </a:txBody>
                  <a:tcPr>
                    <a:solidFill>
                      <a:srgbClr val="B49F5C"/>
                    </a:solidFill>
                  </a:tcPr>
                </a:tc>
                <a:tc>
                  <a:txBody>
                    <a:bodyPr/>
                    <a:lstStyle/>
                    <a:p>
                      <a:endParaRPr lang="en-GB" sz="1000" dirty="0">
                        <a:solidFill>
                          <a:schemeClr val="tx2"/>
                        </a:solidFill>
                        <a:latin typeface="Segoe UI"/>
                        <a:cs typeface="Segoe UI"/>
                      </a:endParaRPr>
                    </a:p>
                  </a:txBody>
                  <a:tcPr>
                    <a:solidFill>
                      <a:srgbClr val="B49F5C"/>
                    </a:solidFill>
                  </a:tcPr>
                </a:tc>
                <a:tc>
                  <a:txBody>
                    <a:bodyPr/>
                    <a:lstStyle/>
                    <a:p>
                      <a:r>
                        <a:rPr lang="en-GB" sz="1000" dirty="0">
                          <a:solidFill>
                            <a:schemeClr val="tx2"/>
                          </a:solidFill>
                          <a:latin typeface="Segoe UI"/>
                          <a:cs typeface="Segoe UI"/>
                          <a:sym typeface="Marlett" pitchFamily="2" charset="2"/>
                        </a:rPr>
                        <a:t></a:t>
                      </a:r>
                      <a:endParaRPr lang="en-GB" sz="1000" dirty="0">
                        <a:solidFill>
                          <a:schemeClr val="tx2"/>
                        </a:solidFill>
                        <a:latin typeface="Segoe UI"/>
                        <a:cs typeface="Segoe UI"/>
                      </a:endParaRPr>
                    </a:p>
                  </a:txBody>
                  <a:tcPr>
                    <a:solidFill>
                      <a:srgbClr val="B49F5C"/>
                    </a:solidFill>
                  </a:tcPr>
                </a:tc>
                <a:tc>
                  <a:txBody>
                    <a:bodyPr/>
                    <a:lstStyle/>
                    <a:p>
                      <a:pPr algn="ctr"/>
                      <a:endParaRPr lang="en-GB" sz="1000" dirty="0">
                        <a:solidFill>
                          <a:schemeClr val="tx2"/>
                        </a:solidFill>
                        <a:latin typeface="Segoe UI"/>
                        <a:cs typeface="Segoe UI"/>
                      </a:endParaRPr>
                    </a:p>
                  </a:txBody>
                  <a:tcPr>
                    <a:solidFill>
                      <a:srgbClr val="B49F5C"/>
                    </a:solidFill>
                  </a:tcPr>
                </a:tc>
                <a:tc>
                  <a:txBody>
                    <a:bodyPr/>
                    <a:lstStyle/>
                    <a:p>
                      <a:r>
                        <a:rPr lang="en-GB" sz="1000" i="0" dirty="0">
                          <a:solidFill>
                            <a:schemeClr val="tx2"/>
                          </a:solidFill>
                          <a:latin typeface="Segoe UI"/>
                          <a:cs typeface="Segoe UI"/>
                        </a:rPr>
                        <a:t>30 Credits </a:t>
                      </a:r>
                      <a:r>
                        <a:rPr lang="en-GB" sz="800" i="0" dirty="0">
                          <a:solidFill>
                            <a:schemeClr val="tx2"/>
                          </a:solidFill>
                          <a:latin typeface="Segoe UI"/>
                          <a:cs typeface="Segoe UI"/>
                        </a:rPr>
                        <a:t>(training year)</a:t>
                      </a:r>
                    </a:p>
                    <a:p>
                      <a:r>
                        <a:rPr lang="en-GB" sz="800" i="1" dirty="0">
                          <a:solidFill>
                            <a:schemeClr val="tx2"/>
                          </a:solidFill>
                          <a:latin typeface="Segoe UI"/>
                          <a:cs typeface="Segoe UI"/>
                        </a:rPr>
                        <a:t>(20 Credits thereafter)</a:t>
                      </a:r>
                    </a:p>
                  </a:txBody>
                  <a:tcPr>
                    <a:solidFill>
                      <a:srgbClr val="B49F5C"/>
                    </a:solidFill>
                  </a:tcPr>
                </a:tc>
                <a:tc>
                  <a:txBody>
                    <a:bodyPr/>
                    <a:lstStyle/>
                    <a:p>
                      <a:r>
                        <a:rPr lang="en-GB" sz="1000" dirty="0">
                          <a:solidFill>
                            <a:schemeClr val="tx2"/>
                          </a:solidFill>
                          <a:latin typeface="Segoe UI"/>
                          <a:cs typeface="Segoe UI"/>
                        </a:rPr>
                        <a:t>Must be part of the whole-school first aid rota</a:t>
                      </a:r>
                    </a:p>
                  </a:txBody>
                  <a:tcPr>
                    <a:solidFill>
                      <a:srgbClr val="B49F5C"/>
                    </a:solidFill>
                  </a:tcPr>
                </a:tc>
                <a:extLst>
                  <a:ext uri="{0D108BD9-81ED-4DB2-BD59-A6C34878D82A}">
                    <a16:rowId xmlns:a16="http://schemas.microsoft.com/office/drawing/2014/main" val="3804666557"/>
                  </a:ext>
                </a:extLst>
              </a:tr>
              <a:tr h="370840">
                <a:tc>
                  <a:txBody>
                    <a:bodyPr/>
                    <a:lstStyle/>
                    <a:p>
                      <a:r>
                        <a:rPr lang="en-GB" sz="1000" dirty="0">
                          <a:solidFill>
                            <a:schemeClr val="tx2"/>
                          </a:solidFill>
                          <a:latin typeface="Segoe UI"/>
                          <a:cs typeface="Segoe UI"/>
                        </a:rPr>
                        <a:t>HPL Development (student facing staff)</a:t>
                      </a:r>
                    </a:p>
                  </a:txBody>
                  <a:tcPr>
                    <a:solidFill>
                      <a:srgbClr val="CBBD8F"/>
                    </a:solidFill>
                  </a:tcPr>
                </a:tc>
                <a:tc>
                  <a:txBody>
                    <a:bodyPr/>
                    <a:lstStyle/>
                    <a:p>
                      <a:r>
                        <a:rPr lang="en-GB" sz="1000" dirty="0">
                          <a:solidFill>
                            <a:schemeClr val="tx2"/>
                          </a:solidFill>
                          <a:latin typeface="Segoe UI"/>
                          <a:cs typeface="Segoe UI"/>
                          <a:sym typeface="Marlett" pitchFamily="2" charset="2"/>
                        </a:rPr>
                        <a:t></a:t>
                      </a:r>
                      <a:endParaRPr lang="en-GB" sz="1000" dirty="0">
                        <a:solidFill>
                          <a:schemeClr val="tx2"/>
                        </a:solidFill>
                        <a:latin typeface="Segoe UI"/>
                        <a:cs typeface="Segoe UI"/>
                      </a:endParaRPr>
                    </a:p>
                  </a:txBody>
                  <a:tcPr>
                    <a:solidFill>
                      <a:srgbClr val="CBBD8F"/>
                    </a:solidFill>
                  </a:tcPr>
                </a:tc>
                <a:tc>
                  <a:txBody>
                    <a:bodyPr/>
                    <a:lstStyle/>
                    <a:p>
                      <a:r>
                        <a:rPr lang="en-GB" sz="1000" dirty="0">
                          <a:solidFill>
                            <a:schemeClr val="tx2"/>
                          </a:solidFill>
                          <a:latin typeface="Segoe UI"/>
                          <a:cs typeface="Segoe UI"/>
                          <a:sym typeface="Marlett" pitchFamily="2" charset="2"/>
                        </a:rPr>
                        <a:t></a:t>
                      </a:r>
                      <a:endParaRPr lang="en-GB" sz="1000" dirty="0">
                        <a:solidFill>
                          <a:schemeClr val="tx2"/>
                        </a:solidFill>
                        <a:latin typeface="Segoe UI"/>
                        <a:cs typeface="Segoe UI"/>
                      </a:endParaRPr>
                    </a:p>
                  </a:txBody>
                  <a:tcPr>
                    <a:solidFill>
                      <a:srgbClr val="CBBD8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2"/>
                          </a:solidFill>
                          <a:latin typeface="Segoe UI"/>
                          <a:cs typeface="Segoe UI"/>
                          <a:sym typeface="Marlett" pitchFamily="2" charset="2"/>
                        </a:rPr>
                        <a:t></a:t>
                      </a:r>
                      <a:r>
                        <a:rPr lang="en-GB" sz="700" i="1" dirty="0">
                          <a:solidFill>
                            <a:schemeClr val="tx2"/>
                          </a:solidFill>
                          <a:latin typeface="Segoe UI"/>
                          <a:cs typeface="Segoe UI"/>
                        </a:rPr>
                        <a:t>(if a new teaching colleague)</a:t>
                      </a:r>
                      <a:endParaRPr lang="en-GB" sz="1000" dirty="0">
                        <a:solidFill>
                          <a:schemeClr val="tx2"/>
                        </a:solidFill>
                        <a:latin typeface="Segoe UI"/>
                        <a:cs typeface="Segoe UI"/>
                      </a:endParaRPr>
                    </a:p>
                  </a:txBody>
                  <a:tcPr>
                    <a:solidFill>
                      <a:srgbClr val="CBBD8F"/>
                    </a:solidFill>
                  </a:tcPr>
                </a:tc>
                <a:tc>
                  <a:txBody>
                    <a:bodyPr/>
                    <a:lstStyle/>
                    <a:p>
                      <a:r>
                        <a:rPr lang="en-GB" sz="1000" i="0" dirty="0">
                          <a:solidFill>
                            <a:schemeClr val="tx2"/>
                          </a:solidFill>
                          <a:latin typeface="Segoe UI"/>
                          <a:cs typeface="Segoe UI"/>
                        </a:rPr>
                        <a:t>10 Credits</a:t>
                      </a:r>
                    </a:p>
                  </a:txBody>
                  <a:tcPr>
                    <a:solidFill>
                      <a:srgbClr val="CBBD8F"/>
                    </a:solidFill>
                  </a:tcPr>
                </a:tc>
                <a:tc>
                  <a:txBody>
                    <a:bodyPr/>
                    <a:lstStyle/>
                    <a:p>
                      <a:r>
                        <a:rPr lang="en-GB" sz="1000" i="0" dirty="0">
                          <a:solidFill>
                            <a:schemeClr val="tx2"/>
                          </a:solidFill>
                          <a:latin typeface="Segoe UI"/>
                          <a:cs typeface="Segoe UI"/>
                        </a:rPr>
                        <a:t>Open to all colleagues, but essential for those who joined the school from July 2023</a:t>
                      </a:r>
                    </a:p>
                  </a:txBody>
                  <a:tcPr>
                    <a:solidFill>
                      <a:srgbClr val="CBBD8F"/>
                    </a:solidFill>
                  </a:tcPr>
                </a:tc>
                <a:extLst>
                  <a:ext uri="{0D108BD9-81ED-4DB2-BD59-A6C34878D82A}">
                    <a16:rowId xmlns:a16="http://schemas.microsoft.com/office/drawing/2014/main" val="2087649802"/>
                  </a:ext>
                </a:extLst>
              </a:tr>
              <a:tr h="370840">
                <a:tc>
                  <a:txBody>
                    <a:bodyPr/>
                    <a:lstStyle/>
                    <a:p>
                      <a:r>
                        <a:rPr lang="en-GB" sz="1000" dirty="0">
                          <a:solidFill>
                            <a:schemeClr val="tx2"/>
                          </a:solidFill>
                          <a:latin typeface="Segoe UI"/>
                          <a:cs typeface="Segoe UI"/>
                        </a:rPr>
                        <a:t>HPL Teacher Pathways (</a:t>
                      </a:r>
                      <a:r>
                        <a:rPr lang="en-GB" sz="900" i="1" dirty="0">
                          <a:solidFill>
                            <a:schemeClr val="tx2"/>
                          </a:solidFill>
                          <a:latin typeface="Segoe UI"/>
                          <a:cs typeface="Segoe UI"/>
                        </a:rPr>
                        <a:t>Year 1 of CPD programme – HPL lead applications only)</a:t>
                      </a:r>
                      <a:endParaRPr lang="en-GB" sz="900" dirty="0">
                        <a:solidFill>
                          <a:schemeClr val="tx2"/>
                        </a:solidFill>
                        <a:latin typeface="Segoe UI"/>
                        <a:cs typeface="Segoe UI"/>
                      </a:endParaRPr>
                    </a:p>
                  </a:txBody>
                  <a:tcPr>
                    <a:solidFill>
                      <a:srgbClr val="B49F5C"/>
                    </a:solidFill>
                  </a:tcPr>
                </a:tc>
                <a:tc>
                  <a:txBody>
                    <a:bodyPr/>
                    <a:lstStyle/>
                    <a:p>
                      <a:r>
                        <a:rPr lang="en-GB" sz="1000" dirty="0">
                          <a:solidFill>
                            <a:schemeClr val="tx2"/>
                          </a:solidFill>
                          <a:latin typeface="Segoe UI"/>
                          <a:cs typeface="Segoe UI"/>
                          <a:sym typeface="Marlett" pitchFamily="2" charset="2"/>
                        </a:rPr>
                        <a:t></a:t>
                      </a:r>
                      <a:endParaRPr lang="en-GB" sz="1000" dirty="0">
                        <a:solidFill>
                          <a:schemeClr val="tx2"/>
                        </a:solidFill>
                        <a:latin typeface="Segoe UI"/>
                        <a:cs typeface="Segoe UI"/>
                      </a:endParaRPr>
                    </a:p>
                  </a:txBody>
                  <a:tcPr>
                    <a:solidFill>
                      <a:srgbClr val="B49F5C"/>
                    </a:solidFill>
                  </a:tcPr>
                </a:tc>
                <a:tc>
                  <a:txBody>
                    <a:bodyPr/>
                    <a:lstStyle/>
                    <a:p>
                      <a:endParaRPr lang="en-GB" sz="1000" dirty="0">
                        <a:solidFill>
                          <a:schemeClr val="tx2"/>
                        </a:solidFill>
                        <a:latin typeface="Segoe UI"/>
                        <a:cs typeface="Segoe UI"/>
                      </a:endParaRPr>
                    </a:p>
                  </a:txBody>
                  <a:tcPr>
                    <a:solidFill>
                      <a:srgbClr val="B49F5C"/>
                    </a:solidFill>
                  </a:tcPr>
                </a:tc>
                <a:tc>
                  <a:txBody>
                    <a:bodyPr/>
                    <a:lstStyle/>
                    <a:p>
                      <a:pPr algn="ctr"/>
                      <a:endParaRPr lang="en-GB" sz="1000" dirty="0">
                        <a:solidFill>
                          <a:schemeClr val="tx2"/>
                        </a:solidFill>
                        <a:latin typeface="Segoe UI"/>
                        <a:cs typeface="Segoe UI"/>
                      </a:endParaRPr>
                    </a:p>
                  </a:txBody>
                  <a:tcPr>
                    <a:solidFill>
                      <a:srgbClr val="B49F5C"/>
                    </a:solidFill>
                  </a:tcPr>
                </a:tc>
                <a:tc>
                  <a:txBody>
                    <a:bodyPr/>
                    <a:lstStyle/>
                    <a:p>
                      <a:r>
                        <a:rPr lang="en-GB" sz="1000" i="0" dirty="0">
                          <a:solidFill>
                            <a:schemeClr val="tx2"/>
                          </a:solidFill>
                          <a:latin typeface="Segoe UI"/>
                          <a:cs typeface="Segoe UI"/>
                        </a:rPr>
                        <a:t>20 Credits</a:t>
                      </a:r>
                    </a:p>
                  </a:txBody>
                  <a:tcPr>
                    <a:solidFill>
                      <a:srgbClr val="B49F5C"/>
                    </a:solidFill>
                  </a:tcPr>
                </a:tc>
                <a:tc>
                  <a:txBody>
                    <a:bodyPr/>
                    <a:lstStyle/>
                    <a:p>
                      <a:r>
                        <a:rPr lang="en-GB" sz="1000" dirty="0">
                          <a:solidFill>
                            <a:schemeClr val="tx2"/>
                          </a:solidFill>
                          <a:latin typeface="Segoe UI"/>
                          <a:cs typeface="Segoe UI"/>
                        </a:rPr>
                        <a:t>Leads must support those on the HPL Teacher course.  Plus financial renumeration.  </a:t>
                      </a:r>
                      <a:endParaRPr lang="en-GB" sz="1000" i="1">
                        <a:solidFill>
                          <a:schemeClr val="tx2"/>
                        </a:solidFill>
                        <a:latin typeface="Segoe UI"/>
                        <a:cs typeface="Segoe UI"/>
                      </a:endParaRPr>
                    </a:p>
                  </a:txBody>
                  <a:tcPr>
                    <a:solidFill>
                      <a:srgbClr val="B49F5C"/>
                    </a:solidFill>
                  </a:tcPr>
                </a:tc>
                <a:extLst>
                  <a:ext uri="{0D108BD9-81ED-4DB2-BD59-A6C34878D82A}">
                    <a16:rowId xmlns:a16="http://schemas.microsoft.com/office/drawing/2014/main" val="1992031481"/>
                  </a:ext>
                </a:extLst>
              </a:tr>
              <a:tr h="370840">
                <a:tc>
                  <a:txBody>
                    <a:bodyPr/>
                    <a:lstStyle/>
                    <a:p>
                      <a:r>
                        <a:rPr lang="en-GB" sz="1000" dirty="0">
                          <a:solidFill>
                            <a:schemeClr val="tx2"/>
                          </a:solidFill>
                          <a:latin typeface="Segoe UI"/>
                          <a:cs typeface="Segoe UI"/>
                        </a:rPr>
                        <a:t>Leading Training for other staff</a:t>
                      </a:r>
                    </a:p>
                  </a:txBody>
                  <a:tcPr>
                    <a:solidFill>
                      <a:srgbClr val="CBBD8F"/>
                    </a:solidFill>
                  </a:tcPr>
                </a:tc>
                <a:tc>
                  <a:txBody>
                    <a:bodyPr/>
                    <a:lstStyle/>
                    <a:p>
                      <a:r>
                        <a:rPr lang="en-GB" sz="1000" dirty="0">
                          <a:solidFill>
                            <a:schemeClr val="tx2"/>
                          </a:solidFill>
                          <a:latin typeface="Segoe UI"/>
                          <a:cs typeface="Segoe UI"/>
                          <a:sym typeface="Marlett" pitchFamily="2" charset="2"/>
                        </a:rPr>
                        <a:t></a:t>
                      </a:r>
                      <a:endParaRPr lang="en-GB" sz="1000" dirty="0">
                        <a:solidFill>
                          <a:schemeClr val="tx2"/>
                        </a:solidFill>
                        <a:latin typeface="Segoe UI"/>
                        <a:cs typeface="Segoe UI"/>
                      </a:endParaRPr>
                    </a:p>
                  </a:txBody>
                  <a:tcPr>
                    <a:solidFill>
                      <a:srgbClr val="CBBD8F"/>
                    </a:solidFill>
                  </a:tcPr>
                </a:tc>
                <a:tc>
                  <a:txBody>
                    <a:bodyPr/>
                    <a:lstStyle/>
                    <a:p>
                      <a:r>
                        <a:rPr lang="en-GB" sz="1000" dirty="0">
                          <a:solidFill>
                            <a:schemeClr val="tx2"/>
                          </a:solidFill>
                          <a:latin typeface="Segoe UI"/>
                          <a:cs typeface="Segoe UI"/>
                          <a:sym typeface="Marlett" pitchFamily="2" charset="2"/>
                        </a:rPr>
                        <a:t></a:t>
                      </a:r>
                      <a:endParaRPr lang="en-GB" sz="1000" dirty="0">
                        <a:solidFill>
                          <a:schemeClr val="tx2"/>
                        </a:solidFill>
                        <a:latin typeface="Segoe UI"/>
                        <a:cs typeface="Segoe UI"/>
                      </a:endParaRPr>
                    </a:p>
                  </a:txBody>
                  <a:tcPr>
                    <a:solidFill>
                      <a:srgbClr val="CBBD8F"/>
                    </a:solidFill>
                  </a:tcPr>
                </a:tc>
                <a:tc>
                  <a:txBody>
                    <a:bodyPr/>
                    <a:lstStyle/>
                    <a:p>
                      <a:pPr algn="ctr"/>
                      <a:endParaRPr lang="en-GB" sz="1000" dirty="0">
                        <a:solidFill>
                          <a:schemeClr val="tx2"/>
                        </a:solidFill>
                        <a:latin typeface="Segoe UI"/>
                        <a:cs typeface="Segoe UI"/>
                      </a:endParaRPr>
                    </a:p>
                  </a:txBody>
                  <a:tcPr>
                    <a:solidFill>
                      <a:srgbClr val="CBBD8F"/>
                    </a:solidFill>
                  </a:tcPr>
                </a:tc>
                <a:tc>
                  <a:txBody>
                    <a:bodyPr/>
                    <a:lstStyle/>
                    <a:p>
                      <a:r>
                        <a:rPr lang="en-GB" sz="1000" dirty="0">
                          <a:solidFill>
                            <a:schemeClr val="tx2"/>
                          </a:solidFill>
                          <a:latin typeface="Segoe UI"/>
                          <a:cs typeface="Segoe UI"/>
                        </a:rPr>
                        <a:t>10 Credits per session </a:t>
                      </a:r>
                    </a:p>
                    <a:p>
                      <a:r>
                        <a:rPr lang="en-GB" sz="800" i="1" dirty="0">
                          <a:solidFill>
                            <a:schemeClr val="tx2"/>
                          </a:solidFill>
                          <a:latin typeface="Segoe UI"/>
                          <a:cs typeface="Segoe UI"/>
                        </a:rPr>
                        <a:t>(up to 30 credits)</a:t>
                      </a:r>
                    </a:p>
                  </a:txBody>
                  <a:tcPr>
                    <a:solidFill>
                      <a:srgbClr val="CBBD8F"/>
                    </a:solidFill>
                  </a:tcPr>
                </a:tc>
                <a:tc>
                  <a:txBody>
                    <a:bodyPr/>
                    <a:lstStyle/>
                    <a:p>
                      <a:endParaRPr lang="en-GB" sz="1000" dirty="0">
                        <a:solidFill>
                          <a:schemeClr val="tx2"/>
                        </a:solidFill>
                        <a:latin typeface="Segoe UI"/>
                        <a:cs typeface="Segoe UI"/>
                      </a:endParaRPr>
                    </a:p>
                  </a:txBody>
                  <a:tcPr>
                    <a:solidFill>
                      <a:srgbClr val="CBBD8F"/>
                    </a:solidFill>
                  </a:tcPr>
                </a:tc>
                <a:extLst>
                  <a:ext uri="{0D108BD9-81ED-4DB2-BD59-A6C34878D82A}">
                    <a16:rowId xmlns:a16="http://schemas.microsoft.com/office/drawing/2014/main" val="1443453137"/>
                  </a:ext>
                </a:extLst>
              </a:tr>
              <a:tr h="302134">
                <a:tc>
                  <a:txBody>
                    <a:bodyPr/>
                    <a:lstStyle/>
                    <a:p>
                      <a:r>
                        <a:rPr lang="en-GB" sz="1000" dirty="0">
                          <a:solidFill>
                            <a:schemeClr val="tx2"/>
                          </a:solidFill>
                          <a:latin typeface="Segoe UI"/>
                          <a:cs typeface="Segoe UI"/>
                        </a:rPr>
                        <a:t>Mentoring </a:t>
                      </a:r>
                      <a:r>
                        <a:rPr lang="en-GB" sz="900" i="1" dirty="0">
                          <a:solidFill>
                            <a:schemeClr val="tx2"/>
                          </a:solidFill>
                          <a:latin typeface="Segoe UI"/>
                          <a:cs typeface="Segoe UI"/>
                        </a:rPr>
                        <a:t>(for ITT/ECT or new colleague in team)</a:t>
                      </a:r>
                    </a:p>
                  </a:txBody>
                  <a:tcPr>
                    <a:solidFill>
                      <a:srgbClr val="B49F5C"/>
                    </a:solidFill>
                  </a:tcPr>
                </a:tc>
                <a:tc>
                  <a:txBody>
                    <a:bodyPr/>
                    <a:lstStyle/>
                    <a:p>
                      <a:r>
                        <a:rPr lang="en-GB" sz="1000" dirty="0">
                          <a:solidFill>
                            <a:schemeClr val="tx2"/>
                          </a:solidFill>
                          <a:latin typeface="Segoe UI"/>
                          <a:cs typeface="Segoe UI"/>
                          <a:sym typeface="Marlett" pitchFamily="2" charset="2"/>
                        </a:rPr>
                        <a:t></a:t>
                      </a:r>
                      <a:endParaRPr lang="en-GB" sz="1000" dirty="0">
                        <a:solidFill>
                          <a:schemeClr val="tx2"/>
                        </a:solidFill>
                        <a:latin typeface="Segoe UI"/>
                        <a:cs typeface="Segoe UI"/>
                      </a:endParaRPr>
                    </a:p>
                  </a:txBody>
                  <a:tcPr>
                    <a:solidFill>
                      <a:srgbClr val="B49F5C"/>
                    </a:solidFill>
                  </a:tcPr>
                </a:tc>
                <a:tc>
                  <a:txBody>
                    <a:bodyPr/>
                    <a:lstStyle/>
                    <a:p>
                      <a:pPr lvl="0" algn="ctr">
                        <a:lnSpc>
                          <a:spcPct val="100000"/>
                        </a:lnSpc>
                        <a:spcBef>
                          <a:spcPts val="0"/>
                        </a:spcBef>
                        <a:spcAft>
                          <a:spcPts val="0"/>
                        </a:spcAft>
                        <a:buNone/>
                      </a:pPr>
                      <a:r>
                        <a:rPr lang="en-GB" sz="1000" b="0" i="0" u="none" strike="noStrike" noProof="0" dirty="0">
                          <a:solidFill>
                            <a:schemeClr val="tx2"/>
                          </a:solidFill>
                          <a:latin typeface="Segoe UI"/>
                        </a:rPr>
                        <a:t></a:t>
                      </a:r>
                      <a:endParaRPr lang="en-US" dirty="0"/>
                    </a:p>
                  </a:txBody>
                  <a:tcPr>
                    <a:solidFill>
                      <a:srgbClr val="B49F5C"/>
                    </a:solidFill>
                  </a:tcPr>
                </a:tc>
                <a:tc>
                  <a:txBody>
                    <a:bodyPr/>
                    <a:lstStyle/>
                    <a:p>
                      <a:pPr algn="ctr"/>
                      <a:endParaRPr lang="en-GB" sz="1000" dirty="0">
                        <a:solidFill>
                          <a:schemeClr val="tx2"/>
                        </a:solidFill>
                        <a:latin typeface="Segoe UI"/>
                        <a:cs typeface="Segoe UI"/>
                      </a:endParaRPr>
                    </a:p>
                  </a:txBody>
                  <a:tcPr>
                    <a:solidFill>
                      <a:srgbClr val="B49F5C"/>
                    </a:solidFill>
                  </a:tcPr>
                </a:tc>
                <a:tc>
                  <a:txBody>
                    <a:bodyPr/>
                    <a:lstStyle/>
                    <a:p>
                      <a:r>
                        <a:rPr lang="en-GB" sz="1000" dirty="0">
                          <a:solidFill>
                            <a:schemeClr val="tx2"/>
                          </a:solidFill>
                          <a:latin typeface="Segoe UI"/>
                          <a:cs typeface="Segoe UI"/>
                        </a:rPr>
                        <a:t>10-20 Credits</a:t>
                      </a:r>
                    </a:p>
                  </a:txBody>
                  <a:tcPr>
                    <a:solidFill>
                      <a:srgbClr val="B49F5C"/>
                    </a:solidFill>
                  </a:tcPr>
                </a:tc>
                <a:tc>
                  <a:txBody>
                    <a:bodyPr/>
                    <a:lstStyle/>
                    <a:p>
                      <a:r>
                        <a:rPr lang="en-GB" sz="1000" dirty="0">
                          <a:solidFill>
                            <a:schemeClr val="tx2"/>
                          </a:solidFill>
                          <a:latin typeface="Segoe UI"/>
                          <a:cs typeface="Segoe UI"/>
                        </a:rPr>
                        <a:t>Please liaise with Kat or Annie for confirmed credits </a:t>
                      </a:r>
                    </a:p>
                  </a:txBody>
                  <a:tcPr>
                    <a:solidFill>
                      <a:srgbClr val="B49F5C"/>
                    </a:solidFill>
                  </a:tcPr>
                </a:tc>
                <a:extLst>
                  <a:ext uri="{0D108BD9-81ED-4DB2-BD59-A6C34878D82A}">
                    <a16:rowId xmlns:a16="http://schemas.microsoft.com/office/drawing/2014/main" val="1121388355"/>
                  </a:ext>
                </a:extLst>
              </a:tr>
              <a:tr h="302004">
                <a:tc>
                  <a:txBody>
                    <a:bodyPr/>
                    <a:lstStyle/>
                    <a:p>
                      <a:r>
                        <a:rPr lang="en-GB" sz="1000" dirty="0">
                          <a:solidFill>
                            <a:schemeClr val="tx2"/>
                          </a:solidFill>
                          <a:latin typeface="Segoe UI"/>
                          <a:cs typeface="Segoe UI"/>
                        </a:rPr>
                        <a:t>Microsoft Learn – Option 1 OR Option 2</a:t>
                      </a:r>
                    </a:p>
                  </a:txBody>
                  <a:tcPr>
                    <a:solidFill>
                      <a:srgbClr val="CBBD8F"/>
                    </a:solidFill>
                  </a:tcPr>
                </a:tc>
                <a:tc>
                  <a:txBody>
                    <a:bodyPr/>
                    <a:lstStyle/>
                    <a:p>
                      <a:r>
                        <a:rPr lang="en-GB" sz="1000" dirty="0">
                          <a:solidFill>
                            <a:schemeClr val="tx2"/>
                          </a:solidFill>
                          <a:latin typeface="Segoe UI"/>
                          <a:cs typeface="Segoe UI"/>
                          <a:sym typeface="Marlett" pitchFamily="2" charset="2"/>
                        </a:rPr>
                        <a:t></a:t>
                      </a:r>
                      <a:endParaRPr lang="en-GB" sz="1000" dirty="0">
                        <a:solidFill>
                          <a:schemeClr val="tx2"/>
                        </a:solidFill>
                        <a:latin typeface="Segoe UI"/>
                        <a:cs typeface="Segoe UI"/>
                      </a:endParaRPr>
                    </a:p>
                  </a:txBody>
                  <a:tcPr>
                    <a:solidFill>
                      <a:srgbClr val="CBBD8F"/>
                    </a:solidFill>
                  </a:tcPr>
                </a:tc>
                <a:tc>
                  <a:txBody>
                    <a:bodyPr/>
                    <a:lstStyle/>
                    <a:p>
                      <a:r>
                        <a:rPr lang="en-GB" sz="1000" dirty="0">
                          <a:solidFill>
                            <a:schemeClr val="tx2"/>
                          </a:solidFill>
                          <a:latin typeface="Segoe UI"/>
                          <a:cs typeface="Segoe UI"/>
                          <a:sym typeface="Marlett" pitchFamily="2" charset="2"/>
                        </a:rPr>
                        <a:t></a:t>
                      </a:r>
                      <a:endParaRPr lang="en-GB" sz="1000" dirty="0">
                        <a:solidFill>
                          <a:schemeClr val="tx2"/>
                        </a:solidFill>
                        <a:latin typeface="Segoe UI"/>
                        <a:cs typeface="Segoe UI"/>
                      </a:endParaRPr>
                    </a:p>
                  </a:txBody>
                  <a:tcPr>
                    <a:solidFill>
                      <a:srgbClr val="CBBD8F"/>
                    </a:solidFill>
                  </a:tcPr>
                </a:tc>
                <a:tc>
                  <a:txBody>
                    <a:bodyPr/>
                    <a:lstStyle/>
                    <a:p>
                      <a:pPr algn="ctr"/>
                      <a:r>
                        <a:rPr lang="en-GB" sz="1000" dirty="0">
                          <a:solidFill>
                            <a:schemeClr val="tx2"/>
                          </a:solidFill>
                          <a:latin typeface="Segoe UI"/>
                          <a:cs typeface="Segoe UI"/>
                          <a:sym typeface="Marlett" pitchFamily="2" charset="2"/>
                        </a:rPr>
                        <a:t></a:t>
                      </a:r>
                      <a:endParaRPr lang="en-GB" sz="1000" dirty="0">
                        <a:solidFill>
                          <a:schemeClr val="tx2"/>
                        </a:solidFill>
                        <a:latin typeface="Segoe UI"/>
                        <a:cs typeface="Segoe UI"/>
                      </a:endParaRPr>
                    </a:p>
                  </a:txBody>
                  <a:tcPr>
                    <a:solidFill>
                      <a:srgbClr val="CBBD8F"/>
                    </a:solidFill>
                  </a:tcPr>
                </a:tc>
                <a:tc>
                  <a:txBody>
                    <a:bodyPr/>
                    <a:lstStyle/>
                    <a:p>
                      <a:r>
                        <a:rPr lang="en-GB" sz="1000" dirty="0">
                          <a:solidFill>
                            <a:schemeClr val="tx2"/>
                          </a:solidFill>
                          <a:latin typeface="Segoe UI"/>
                          <a:cs typeface="Segoe UI"/>
                        </a:rPr>
                        <a:t>10 credits</a:t>
                      </a:r>
                    </a:p>
                  </a:txBody>
                  <a:tcPr>
                    <a:solidFill>
                      <a:srgbClr val="CBBD8F"/>
                    </a:solidFill>
                  </a:tcPr>
                </a:tc>
                <a:tc>
                  <a:txBody>
                    <a:bodyPr/>
                    <a:lstStyle/>
                    <a:p>
                      <a:r>
                        <a:rPr lang="en-GB" sz="1000" dirty="0">
                          <a:solidFill>
                            <a:schemeClr val="tx2"/>
                          </a:solidFill>
                          <a:latin typeface="Segoe UI"/>
                          <a:cs typeface="Segoe UI"/>
                        </a:rPr>
                        <a:t>Note, </a:t>
                      </a:r>
                      <a:r>
                        <a:rPr lang="en-GB" sz="1000" b="1" u="sng" dirty="0">
                          <a:solidFill>
                            <a:schemeClr val="tx2"/>
                          </a:solidFill>
                          <a:latin typeface="Segoe UI"/>
                          <a:cs typeface="Segoe UI"/>
                        </a:rPr>
                        <a:t>two courses </a:t>
                      </a:r>
                      <a:r>
                        <a:rPr lang="en-GB" sz="1000" dirty="0">
                          <a:solidFill>
                            <a:schemeClr val="tx2"/>
                          </a:solidFill>
                          <a:latin typeface="Segoe UI"/>
                          <a:cs typeface="Segoe UI"/>
                        </a:rPr>
                        <a:t>must be completed for option 1 to gain the 10 credits</a:t>
                      </a:r>
                    </a:p>
                  </a:txBody>
                  <a:tcPr>
                    <a:solidFill>
                      <a:srgbClr val="CBBD8F"/>
                    </a:solidFill>
                  </a:tcPr>
                </a:tc>
                <a:extLst>
                  <a:ext uri="{0D108BD9-81ED-4DB2-BD59-A6C34878D82A}">
                    <a16:rowId xmlns:a16="http://schemas.microsoft.com/office/drawing/2014/main" val="3819755736"/>
                  </a:ext>
                </a:extLst>
              </a:tr>
              <a:tr h="370840">
                <a:tc>
                  <a:txBody>
                    <a:bodyPr/>
                    <a:lstStyle/>
                    <a:p>
                      <a:r>
                        <a:rPr lang="en-GB" sz="1000" dirty="0">
                          <a:solidFill>
                            <a:schemeClr val="tx2"/>
                          </a:solidFill>
                          <a:latin typeface="Segoe UI"/>
                          <a:cs typeface="Segoe UI"/>
                        </a:rPr>
                        <a:t>National College Courses</a:t>
                      </a:r>
                    </a:p>
                  </a:txBody>
                  <a:tcPr>
                    <a:solidFill>
                      <a:srgbClr val="B49F5C"/>
                    </a:solidFill>
                  </a:tcPr>
                </a:tc>
                <a:tc>
                  <a:txBody>
                    <a:bodyPr/>
                    <a:lstStyle/>
                    <a:p>
                      <a:r>
                        <a:rPr lang="en-GB" sz="1000" dirty="0">
                          <a:solidFill>
                            <a:schemeClr val="tx2"/>
                          </a:solidFill>
                          <a:latin typeface="Segoe UI"/>
                          <a:cs typeface="Segoe UI"/>
                          <a:sym typeface="Marlett" pitchFamily="2" charset="2"/>
                        </a:rPr>
                        <a:t></a:t>
                      </a:r>
                      <a:endParaRPr lang="en-GB" sz="1000" dirty="0">
                        <a:solidFill>
                          <a:schemeClr val="tx2"/>
                        </a:solidFill>
                        <a:latin typeface="Segoe UI"/>
                        <a:cs typeface="Segoe UI"/>
                      </a:endParaRPr>
                    </a:p>
                  </a:txBody>
                  <a:tcPr>
                    <a:solidFill>
                      <a:srgbClr val="B49F5C"/>
                    </a:solidFill>
                  </a:tcPr>
                </a:tc>
                <a:tc>
                  <a:txBody>
                    <a:bodyPr/>
                    <a:lstStyle/>
                    <a:p>
                      <a:r>
                        <a:rPr lang="en-GB" sz="1000" dirty="0">
                          <a:solidFill>
                            <a:schemeClr val="tx2"/>
                          </a:solidFill>
                          <a:latin typeface="Segoe UI"/>
                          <a:cs typeface="Segoe UI"/>
                          <a:sym typeface="Marlett" pitchFamily="2" charset="2"/>
                        </a:rPr>
                        <a:t></a:t>
                      </a:r>
                      <a:endParaRPr lang="en-GB" sz="1000" dirty="0">
                        <a:solidFill>
                          <a:schemeClr val="tx2"/>
                        </a:solidFill>
                        <a:latin typeface="Segoe UI"/>
                        <a:cs typeface="Segoe UI"/>
                      </a:endParaRPr>
                    </a:p>
                  </a:txBody>
                  <a:tcPr>
                    <a:solidFill>
                      <a:srgbClr val="B49F5C"/>
                    </a:solidFill>
                  </a:tcPr>
                </a:tc>
                <a:tc>
                  <a:txBody>
                    <a:bodyPr/>
                    <a:lstStyle/>
                    <a:p>
                      <a:pPr algn="ctr"/>
                      <a:r>
                        <a:rPr lang="en-GB" sz="1000" dirty="0">
                          <a:solidFill>
                            <a:schemeClr val="tx2"/>
                          </a:solidFill>
                          <a:latin typeface="Segoe UI"/>
                          <a:cs typeface="Segoe UI"/>
                          <a:sym typeface="Marlett" pitchFamily="2" charset="2"/>
                        </a:rPr>
                        <a:t></a:t>
                      </a:r>
                    </a:p>
                    <a:p>
                      <a:pPr lvl="0" algn="ctr">
                        <a:buNone/>
                      </a:pPr>
                      <a:r>
                        <a:rPr lang="en-GB" sz="700" i="1" dirty="0">
                          <a:solidFill>
                            <a:schemeClr val="tx2"/>
                          </a:solidFill>
                          <a:latin typeface="Segoe UI"/>
                          <a:cs typeface="Segoe UI"/>
                          <a:sym typeface="Marlett" pitchFamily="2" charset="2"/>
                        </a:rPr>
                        <a:t>(not for ECT </a:t>
                      </a:r>
                      <a:r>
                        <a:rPr lang="en-GB" sz="700" i="1" dirty="0">
                          <a:solidFill>
                            <a:schemeClr val="tx2"/>
                          </a:solidFill>
                          <a:latin typeface="Segoe UI"/>
                          <a:cs typeface="Segoe UI"/>
                        </a:rPr>
                        <a:t>Yr1)</a:t>
                      </a:r>
                      <a:endParaRPr lang="en-GB" sz="700" i="1" dirty="0">
                        <a:solidFill>
                          <a:schemeClr val="tx2"/>
                        </a:solidFill>
                        <a:latin typeface="Segoe UI"/>
                        <a:cs typeface="Segoe UI"/>
                        <a:sym typeface="Marlett" pitchFamily="2" charset="2"/>
                      </a:endParaRPr>
                    </a:p>
                  </a:txBody>
                  <a:tcPr>
                    <a:solidFill>
                      <a:srgbClr val="B49F5C"/>
                    </a:solidFill>
                  </a:tcPr>
                </a:tc>
                <a:tc>
                  <a:txBody>
                    <a:bodyPr/>
                    <a:lstStyle/>
                    <a:p>
                      <a:r>
                        <a:rPr lang="en-GB" sz="1000" dirty="0">
                          <a:solidFill>
                            <a:schemeClr val="tx2"/>
                          </a:solidFill>
                          <a:latin typeface="Segoe UI"/>
                          <a:cs typeface="Segoe UI"/>
                        </a:rPr>
                        <a:t>10 Credits per session </a:t>
                      </a:r>
                    </a:p>
                    <a:p>
                      <a:r>
                        <a:rPr lang="en-GB" sz="800" i="1" dirty="0">
                          <a:solidFill>
                            <a:schemeClr val="tx2"/>
                          </a:solidFill>
                          <a:latin typeface="Segoe UI"/>
                          <a:cs typeface="Segoe UI"/>
                        </a:rPr>
                        <a:t>(up to 30 credits)</a:t>
                      </a:r>
                    </a:p>
                  </a:txBody>
                  <a:tcPr>
                    <a:solidFill>
                      <a:srgbClr val="B49F5C"/>
                    </a:solidFill>
                  </a:tcPr>
                </a:tc>
                <a:tc>
                  <a:txBody>
                    <a:bodyPr/>
                    <a:lstStyle/>
                    <a:p>
                      <a:r>
                        <a:rPr lang="en-GB" sz="1000" b="1" dirty="0">
                          <a:solidFill>
                            <a:schemeClr val="tx2"/>
                          </a:solidFill>
                          <a:latin typeface="Segoe UI"/>
                          <a:cs typeface="Segoe UI"/>
                        </a:rPr>
                        <a:t>Two courses must be completed to gain the 10 credits</a:t>
                      </a:r>
                    </a:p>
                  </a:txBody>
                  <a:tcPr>
                    <a:solidFill>
                      <a:srgbClr val="B49F5C"/>
                    </a:solidFill>
                  </a:tcPr>
                </a:tc>
                <a:extLst>
                  <a:ext uri="{0D108BD9-81ED-4DB2-BD59-A6C34878D82A}">
                    <a16:rowId xmlns:a16="http://schemas.microsoft.com/office/drawing/2014/main" val="2147396901"/>
                  </a:ext>
                </a:extLst>
              </a:tr>
              <a:tr h="286586">
                <a:tc>
                  <a:txBody>
                    <a:bodyPr/>
                    <a:lstStyle/>
                    <a:p>
                      <a:r>
                        <a:rPr lang="en-GB" sz="1000" dirty="0">
                          <a:solidFill>
                            <a:schemeClr val="tx2"/>
                          </a:solidFill>
                          <a:latin typeface="Segoe UI"/>
                          <a:cs typeface="Segoe UI"/>
                        </a:rPr>
                        <a:t>NPQ – leadership (18 months)</a:t>
                      </a:r>
                    </a:p>
                  </a:txBody>
                  <a:tcPr>
                    <a:solidFill>
                      <a:srgbClr val="CBBD8F"/>
                    </a:solidFill>
                  </a:tcPr>
                </a:tc>
                <a:tc>
                  <a:txBody>
                    <a:bodyPr/>
                    <a:lstStyle/>
                    <a:p>
                      <a:r>
                        <a:rPr lang="en-GB" sz="1000" dirty="0">
                          <a:solidFill>
                            <a:schemeClr val="tx2"/>
                          </a:solidFill>
                          <a:latin typeface="Segoe UI"/>
                          <a:cs typeface="Segoe UI"/>
                          <a:sym typeface="Marlett" pitchFamily="2" charset="2"/>
                        </a:rPr>
                        <a:t></a:t>
                      </a:r>
                      <a:endParaRPr lang="en-GB" sz="1000" dirty="0">
                        <a:solidFill>
                          <a:schemeClr val="tx2"/>
                        </a:solidFill>
                        <a:latin typeface="Segoe UI"/>
                        <a:cs typeface="Segoe UI"/>
                      </a:endParaRPr>
                    </a:p>
                  </a:txBody>
                  <a:tcPr>
                    <a:solidFill>
                      <a:srgbClr val="CBBD8F"/>
                    </a:solidFill>
                  </a:tcPr>
                </a:tc>
                <a:tc>
                  <a:txBody>
                    <a:bodyPr/>
                    <a:lstStyle/>
                    <a:p>
                      <a:endParaRPr lang="en-GB" sz="1000" dirty="0">
                        <a:solidFill>
                          <a:schemeClr val="tx2"/>
                        </a:solidFill>
                        <a:latin typeface="Segoe UI"/>
                        <a:cs typeface="Segoe UI"/>
                      </a:endParaRPr>
                    </a:p>
                  </a:txBody>
                  <a:tcPr>
                    <a:solidFill>
                      <a:srgbClr val="CBBD8F"/>
                    </a:solidFill>
                  </a:tcPr>
                </a:tc>
                <a:tc>
                  <a:txBody>
                    <a:bodyPr/>
                    <a:lstStyle/>
                    <a:p>
                      <a:endParaRPr lang="en-GB" sz="1000" dirty="0">
                        <a:solidFill>
                          <a:schemeClr val="tx2"/>
                        </a:solidFill>
                        <a:latin typeface="Segoe UI"/>
                        <a:cs typeface="Segoe UI"/>
                      </a:endParaRPr>
                    </a:p>
                  </a:txBody>
                  <a:tcPr>
                    <a:solidFill>
                      <a:srgbClr val="CBBD8F"/>
                    </a:solidFill>
                  </a:tcPr>
                </a:tc>
                <a:tc>
                  <a:txBody>
                    <a:bodyPr/>
                    <a:lstStyle/>
                    <a:p>
                      <a:r>
                        <a:rPr lang="en-GB" sz="1000" i="0" dirty="0">
                          <a:solidFill>
                            <a:schemeClr val="tx2"/>
                          </a:solidFill>
                          <a:latin typeface="Segoe UI"/>
                          <a:cs typeface="Segoe UI"/>
                        </a:rPr>
                        <a:t>40 Credits per year </a:t>
                      </a:r>
                    </a:p>
                  </a:txBody>
                  <a:tcPr>
                    <a:solidFill>
                      <a:srgbClr val="CBBD8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2"/>
                          </a:solidFill>
                          <a:latin typeface="Segoe UI"/>
                          <a:cs typeface="Segoe UI"/>
                        </a:rPr>
                        <a:t>Must share knowledge from course, leading sessions to support development of colleagues</a:t>
                      </a:r>
                    </a:p>
                  </a:txBody>
                  <a:tcPr>
                    <a:solidFill>
                      <a:srgbClr val="CBBD8F"/>
                    </a:solidFill>
                  </a:tcPr>
                </a:tc>
                <a:extLst>
                  <a:ext uri="{0D108BD9-81ED-4DB2-BD59-A6C34878D82A}">
                    <a16:rowId xmlns:a16="http://schemas.microsoft.com/office/drawing/2014/main" val="2429321156"/>
                  </a:ext>
                </a:extLst>
              </a:tr>
              <a:tr h="268448">
                <a:tc>
                  <a:txBody>
                    <a:bodyPr/>
                    <a:lstStyle/>
                    <a:p>
                      <a:r>
                        <a:rPr lang="en-GB" sz="1000" dirty="0">
                          <a:solidFill>
                            <a:schemeClr val="tx2"/>
                          </a:solidFill>
                          <a:latin typeface="Segoe UI"/>
                          <a:cs typeface="Segoe UI"/>
                        </a:rPr>
                        <a:t>NPQ – specialist area (12 months)</a:t>
                      </a:r>
                    </a:p>
                  </a:txBody>
                  <a:tcPr>
                    <a:solidFill>
                      <a:srgbClr val="B49F5C"/>
                    </a:solidFill>
                  </a:tcPr>
                </a:tc>
                <a:tc>
                  <a:txBody>
                    <a:bodyPr/>
                    <a:lstStyle/>
                    <a:p>
                      <a:r>
                        <a:rPr lang="en-GB" sz="1000" dirty="0">
                          <a:solidFill>
                            <a:schemeClr val="tx2"/>
                          </a:solidFill>
                          <a:latin typeface="Segoe UI"/>
                          <a:cs typeface="Segoe UI"/>
                          <a:sym typeface="Marlett" pitchFamily="2" charset="2"/>
                        </a:rPr>
                        <a:t></a:t>
                      </a:r>
                      <a:endParaRPr lang="en-GB" sz="1000" dirty="0">
                        <a:solidFill>
                          <a:schemeClr val="tx2"/>
                        </a:solidFill>
                        <a:latin typeface="Segoe UI"/>
                        <a:cs typeface="Segoe UI"/>
                      </a:endParaRPr>
                    </a:p>
                  </a:txBody>
                  <a:tcPr>
                    <a:solidFill>
                      <a:srgbClr val="B49F5C"/>
                    </a:solidFill>
                  </a:tcPr>
                </a:tc>
                <a:tc>
                  <a:txBody>
                    <a:bodyPr/>
                    <a:lstStyle/>
                    <a:p>
                      <a:endParaRPr lang="en-GB" sz="1000" dirty="0">
                        <a:solidFill>
                          <a:schemeClr val="tx2"/>
                        </a:solidFill>
                        <a:latin typeface="Segoe UI"/>
                        <a:cs typeface="Segoe UI"/>
                      </a:endParaRPr>
                    </a:p>
                  </a:txBody>
                  <a:tcPr>
                    <a:solidFill>
                      <a:srgbClr val="B49F5C"/>
                    </a:solidFill>
                  </a:tcPr>
                </a:tc>
                <a:tc>
                  <a:txBody>
                    <a:bodyPr/>
                    <a:lstStyle/>
                    <a:p>
                      <a:endParaRPr lang="en-GB" sz="1000" dirty="0">
                        <a:solidFill>
                          <a:schemeClr val="tx2"/>
                        </a:solidFill>
                        <a:latin typeface="Segoe UI"/>
                        <a:cs typeface="Segoe UI"/>
                      </a:endParaRPr>
                    </a:p>
                  </a:txBody>
                  <a:tcPr>
                    <a:solidFill>
                      <a:srgbClr val="B49F5C"/>
                    </a:solidFill>
                  </a:tcPr>
                </a:tc>
                <a:tc>
                  <a:txBody>
                    <a:bodyPr/>
                    <a:lstStyle/>
                    <a:p>
                      <a:r>
                        <a:rPr lang="en-GB" sz="1000" i="0" dirty="0">
                          <a:solidFill>
                            <a:schemeClr val="tx2"/>
                          </a:solidFill>
                          <a:latin typeface="Segoe UI"/>
                          <a:cs typeface="Segoe UI"/>
                        </a:rPr>
                        <a:t>40 Credits</a:t>
                      </a:r>
                    </a:p>
                  </a:txBody>
                  <a:tcPr>
                    <a:solidFill>
                      <a:srgbClr val="B49F5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2"/>
                          </a:solidFill>
                          <a:latin typeface="Segoe UI"/>
                          <a:cs typeface="Segoe UI"/>
                        </a:rPr>
                        <a:t>Must share knowledge from course, leading sessions to support development of colleagues</a:t>
                      </a:r>
                    </a:p>
                  </a:txBody>
                  <a:tcPr>
                    <a:solidFill>
                      <a:srgbClr val="B49F5C"/>
                    </a:solidFill>
                  </a:tcPr>
                </a:tc>
                <a:extLst>
                  <a:ext uri="{0D108BD9-81ED-4DB2-BD59-A6C34878D82A}">
                    <a16:rowId xmlns:a16="http://schemas.microsoft.com/office/drawing/2014/main" val="2331171887"/>
                  </a:ext>
                </a:extLst>
              </a:tr>
              <a:tr h="335079">
                <a:tc>
                  <a:txBody>
                    <a:bodyPr/>
                    <a:lstStyle/>
                    <a:p>
                      <a:r>
                        <a:rPr lang="en-GB" sz="1000" dirty="0">
                          <a:solidFill>
                            <a:schemeClr val="tx2"/>
                          </a:solidFill>
                          <a:latin typeface="Segoe UI"/>
                          <a:cs typeface="Segoe UI"/>
                        </a:rPr>
                        <a:t>Reading</a:t>
                      </a:r>
                    </a:p>
                  </a:txBody>
                  <a:tcPr>
                    <a:solidFill>
                      <a:srgbClr val="CBBD8F"/>
                    </a:solidFill>
                  </a:tcPr>
                </a:tc>
                <a:tc>
                  <a:txBody>
                    <a:bodyPr/>
                    <a:lstStyle/>
                    <a:p>
                      <a:r>
                        <a:rPr lang="en-GB" sz="1000" dirty="0">
                          <a:solidFill>
                            <a:schemeClr val="tx2"/>
                          </a:solidFill>
                          <a:latin typeface="Segoe UI"/>
                          <a:cs typeface="Segoe UI"/>
                          <a:sym typeface="Marlett" pitchFamily="2" charset="2"/>
                        </a:rPr>
                        <a:t></a:t>
                      </a:r>
                      <a:endParaRPr lang="en-GB" sz="1000" dirty="0">
                        <a:solidFill>
                          <a:schemeClr val="tx2"/>
                        </a:solidFill>
                        <a:latin typeface="Segoe UI"/>
                        <a:cs typeface="Segoe UI"/>
                      </a:endParaRPr>
                    </a:p>
                  </a:txBody>
                  <a:tcPr>
                    <a:solidFill>
                      <a:srgbClr val="CBBD8F"/>
                    </a:solidFill>
                  </a:tcPr>
                </a:tc>
                <a:tc>
                  <a:txBody>
                    <a:bodyPr/>
                    <a:lstStyle/>
                    <a:p>
                      <a:r>
                        <a:rPr lang="en-GB" sz="1000" dirty="0">
                          <a:solidFill>
                            <a:schemeClr val="tx2"/>
                          </a:solidFill>
                          <a:latin typeface="Segoe UI"/>
                          <a:cs typeface="Segoe UI"/>
                          <a:sym typeface="Marlett" pitchFamily="2" charset="2"/>
                        </a:rPr>
                        <a:t></a:t>
                      </a:r>
                      <a:endParaRPr lang="en-GB" sz="1000" dirty="0">
                        <a:solidFill>
                          <a:schemeClr val="tx2"/>
                        </a:solidFill>
                        <a:latin typeface="Segoe UI"/>
                        <a:cs typeface="Segoe UI"/>
                      </a:endParaRPr>
                    </a:p>
                  </a:txBody>
                  <a:tcPr>
                    <a:solidFill>
                      <a:srgbClr val="CBBD8F"/>
                    </a:solidFill>
                  </a:tcPr>
                </a:tc>
                <a:tc>
                  <a:txBody>
                    <a:bodyPr/>
                    <a:lstStyle/>
                    <a:p>
                      <a:endParaRPr lang="en-GB" sz="1000" dirty="0">
                        <a:solidFill>
                          <a:schemeClr val="tx2"/>
                        </a:solidFill>
                        <a:latin typeface="Segoe UI"/>
                        <a:cs typeface="Segoe UI"/>
                      </a:endParaRPr>
                    </a:p>
                  </a:txBody>
                  <a:tcPr>
                    <a:solidFill>
                      <a:srgbClr val="CBBD8F"/>
                    </a:solidFill>
                  </a:tcPr>
                </a:tc>
                <a:tc>
                  <a:txBody>
                    <a:bodyPr/>
                    <a:lstStyle/>
                    <a:p>
                      <a:r>
                        <a:rPr lang="en-GB" sz="1000" dirty="0">
                          <a:solidFill>
                            <a:schemeClr val="tx2"/>
                          </a:solidFill>
                          <a:latin typeface="Segoe UI"/>
                          <a:cs typeface="Segoe UI"/>
                        </a:rPr>
                        <a:t>10 Credits per book </a:t>
                      </a:r>
                    </a:p>
                    <a:p>
                      <a:r>
                        <a:rPr lang="en-GB" sz="800" i="1" dirty="0">
                          <a:solidFill>
                            <a:schemeClr val="tx2"/>
                          </a:solidFill>
                          <a:latin typeface="Segoe UI"/>
                          <a:cs typeface="Segoe UI"/>
                        </a:rPr>
                        <a:t>(up to 30 credits)</a:t>
                      </a:r>
                    </a:p>
                  </a:txBody>
                  <a:tcPr>
                    <a:solidFill>
                      <a:srgbClr val="CBBD8F"/>
                    </a:solidFill>
                  </a:tcPr>
                </a:tc>
                <a:tc>
                  <a:txBody>
                    <a:bodyPr/>
                    <a:lstStyle/>
                    <a:p>
                      <a:endParaRPr lang="en-GB" sz="1000" dirty="0">
                        <a:solidFill>
                          <a:schemeClr val="tx2"/>
                        </a:solidFill>
                        <a:latin typeface="Segoe UI"/>
                        <a:cs typeface="Segoe UI"/>
                      </a:endParaRPr>
                    </a:p>
                  </a:txBody>
                  <a:tcPr>
                    <a:solidFill>
                      <a:srgbClr val="CBBD8F"/>
                    </a:solidFill>
                  </a:tcPr>
                </a:tc>
                <a:extLst>
                  <a:ext uri="{0D108BD9-81ED-4DB2-BD59-A6C34878D82A}">
                    <a16:rowId xmlns:a16="http://schemas.microsoft.com/office/drawing/2014/main" val="980580160"/>
                  </a:ext>
                </a:extLst>
              </a:tr>
              <a:tr h="274632">
                <a:tc>
                  <a:txBody>
                    <a:bodyPr/>
                    <a:lstStyle/>
                    <a:p>
                      <a:r>
                        <a:rPr lang="en-GB" sz="1000" dirty="0">
                          <a:solidFill>
                            <a:schemeClr val="tx2"/>
                          </a:solidFill>
                          <a:latin typeface="Segoe UI"/>
                          <a:cs typeface="Segoe UI"/>
                        </a:rPr>
                        <a:t>Researcher Role – coming soon: Sept 2024</a:t>
                      </a:r>
                    </a:p>
                  </a:txBody>
                  <a:tcPr>
                    <a:solidFill>
                      <a:srgbClr val="B49F5C"/>
                    </a:solidFill>
                  </a:tcPr>
                </a:tc>
                <a:tc>
                  <a:txBody>
                    <a:bodyPr/>
                    <a:lstStyle/>
                    <a:p>
                      <a:r>
                        <a:rPr lang="en-GB" sz="1000" dirty="0">
                          <a:solidFill>
                            <a:schemeClr val="tx2"/>
                          </a:solidFill>
                          <a:latin typeface="Segoe UI"/>
                          <a:cs typeface="Segoe UI"/>
                          <a:sym typeface="Marlett" pitchFamily="2" charset="2"/>
                        </a:rPr>
                        <a:t></a:t>
                      </a:r>
                      <a:endParaRPr lang="en-GB" sz="1000" dirty="0">
                        <a:solidFill>
                          <a:schemeClr val="tx2"/>
                        </a:solidFill>
                        <a:latin typeface="Segoe UI"/>
                        <a:cs typeface="Segoe UI"/>
                      </a:endParaRPr>
                    </a:p>
                  </a:txBody>
                  <a:tcPr>
                    <a:solidFill>
                      <a:srgbClr val="B49F5C"/>
                    </a:solidFill>
                  </a:tcPr>
                </a:tc>
                <a:tc>
                  <a:txBody>
                    <a:bodyPr/>
                    <a:lstStyle/>
                    <a:p>
                      <a:r>
                        <a:rPr lang="en-GB" sz="1000" dirty="0">
                          <a:solidFill>
                            <a:schemeClr val="tx2"/>
                          </a:solidFill>
                          <a:latin typeface="Segoe UI"/>
                          <a:cs typeface="Segoe UI"/>
                          <a:sym typeface="Marlett" pitchFamily="2" charset="2"/>
                        </a:rPr>
                        <a:t></a:t>
                      </a:r>
                      <a:endParaRPr lang="en-GB" sz="1000" dirty="0">
                        <a:solidFill>
                          <a:schemeClr val="tx2"/>
                        </a:solidFill>
                        <a:latin typeface="Segoe UI"/>
                        <a:cs typeface="Segoe UI"/>
                      </a:endParaRPr>
                    </a:p>
                  </a:txBody>
                  <a:tcPr>
                    <a:solidFill>
                      <a:srgbClr val="B49F5C"/>
                    </a:solidFill>
                  </a:tcPr>
                </a:tc>
                <a:tc>
                  <a:txBody>
                    <a:bodyPr/>
                    <a:lstStyle/>
                    <a:p>
                      <a:endParaRPr lang="en-GB" sz="1000" dirty="0">
                        <a:solidFill>
                          <a:schemeClr val="tx2"/>
                        </a:solidFill>
                        <a:latin typeface="Segoe UI"/>
                        <a:cs typeface="Segoe UI"/>
                      </a:endParaRPr>
                    </a:p>
                  </a:txBody>
                  <a:tcPr>
                    <a:solidFill>
                      <a:srgbClr val="B49F5C"/>
                    </a:solidFill>
                  </a:tcPr>
                </a:tc>
                <a:tc>
                  <a:txBody>
                    <a:bodyPr/>
                    <a:lstStyle/>
                    <a:p>
                      <a:r>
                        <a:rPr lang="en-GB" sz="1000" dirty="0">
                          <a:solidFill>
                            <a:schemeClr val="tx2"/>
                          </a:solidFill>
                          <a:latin typeface="Segoe UI"/>
                          <a:cs typeface="Segoe UI"/>
                        </a:rPr>
                        <a:t>TBC</a:t>
                      </a:r>
                    </a:p>
                  </a:txBody>
                  <a:tcPr>
                    <a:solidFill>
                      <a:srgbClr val="B49F5C"/>
                    </a:solidFill>
                  </a:tcPr>
                </a:tc>
                <a:tc>
                  <a:txBody>
                    <a:bodyPr/>
                    <a:lstStyle/>
                    <a:p>
                      <a:r>
                        <a:rPr lang="en-GB" sz="1000" dirty="0">
                          <a:solidFill>
                            <a:schemeClr val="tx2"/>
                          </a:solidFill>
                          <a:latin typeface="Segoe UI"/>
                          <a:cs typeface="Segoe UI"/>
                        </a:rPr>
                        <a:t>Plus financial renumeration – application only</a:t>
                      </a:r>
                    </a:p>
                  </a:txBody>
                  <a:tcPr>
                    <a:solidFill>
                      <a:srgbClr val="B49F5C"/>
                    </a:solidFill>
                  </a:tcPr>
                </a:tc>
                <a:extLst>
                  <a:ext uri="{0D108BD9-81ED-4DB2-BD59-A6C34878D82A}">
                    <a16:rowId xmlns:a16="http://schemas.microsoft.com/office/drawing/2014/main" val="1503997225"/>
                  </a:ext>
                </a:extLst>
              </a:tr>
              <a:tr h="370840">
                <a:tc>
                  <a:txBody>
                    <a:bodyPr/>
                    <a:lstStyle/>
                    <a:p>
                      <a:r>
                        <a:rPr lang="en-GB" sz="1000" dirty="0">
                          <a:solidFill>
                            <a:schemeClr val="tx2"/>
                          </a:solidFill>
                          <a:latin typeface="Segoe UI"/>
                          <a:cs typeface="Segoe UI"/>
                        </a:rPr>
                        <a:t>In-House Training</a:t>
                      </a:r>
                    </a:p>
                  </a:txBody>
                  <a:tcPr>
                    <a:solidFill>
                      <a:srgbClr val="CBBD8F"/>
                    </a:solidFill>
                  </a:tcPr>
                </a:tc>
                <a:tc>
                  <a:txBody>
                    <a:bodyPr/>
                    <a:lstStyle/>
                    <a:p>
                      <a:r>
                        <a:rPr lang="en-GB" sz="1000" dirty="0">
                          <a:solidFill>
                            <a:schemeClr val="tx2"/>
                          </a:solidFill>
                          <a:latin typeface="Segoe UI"/>
                          <a:cs typeface="Segoe UI"/>
                          <a:sym typeface="Marlett" pitchFamily="2" charset="2"/>
                        </a:rPr>
                        <a:t></a:t>
                      </a:r>
                      <a:endParaRPr lang="en-GB" sz="1000" dirty="0">
                        <a:solidFill>
                          <a:schemeClr val="tx2"/>
                        </a:solidFill>
                        <a:latin typeface="Segoe UI"/>
                        <a:cs typeface="Segoe UI"/>
                      </a:endParaRPr>
                    </a:p>
                  </a:txBody>
                  <a:tcPr>
                    <a:solidFill>
                      <a:srgbClr val="CBBD8F"/>
                    </a:solidFill>
                  </a:tcPr>
                </a:tc>
                <a:tc>
                  <a:txBody>
                    <a:bodyPr/>
                    <a:lstStyle/>
                    <a:p>
                      <a:r>
                        <a:rPr lang="en-GB" sz="1000" dirty="0">
                          <a:solidFill>
                            <a:schemeClr val="tx2"/>
                          </a:solidFill>
                          <a:latin typeface="Segoe UI"/>
                          <a:cs typeface="Segoe UI"/>
                          <a:sym typeface="Marlett" pitchFamily="2" charset="2"/>
                        </a:rPr>
                        <a:t></a:t>
                      </a:r>
                      <a:endParaRPr lang="en-GB" sz="1000" dirty="0">
                        <a:solidFill>
                          <a:schemeClr val="tx2"/>
                        </a:solidFill>
                        <a:latin typeface="Segoe UI"/>
                        <a:cs typeface="Segoe UI"/>
                      </a:endParaRPr>
                    </a:p>
                  </a:txBody>
                  <a:tcPr>
                    <a:solidFill>
                      <a:srgbClr val="CBBD8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2"/>
                        </a:solidFill>
                        <a:latin typeface="Segoe UI"/>
                        <a:cs typeface="Segoe UI"/>
                        <a:sym typeface="Marlett" pitchFamily="2" charset="2"/>
                      </a:endParaRPr>
                    </a:p>
                  </a:txBody>
                  <a:tcPr>
                    <a:solidFill>
                      <a:srgbClr val="CBBD8F"/>
                    </a:solidFill>
                  </a:tcPr>
                </a:tc>
                <a:tc>
                  <a:txBody>
                    <a:bodyPr/>
                    <a:lstStyle/>
                    <a:p>
                      <a:r>
                        <a:rPr lang="en-GB" sz="1000" dirty="0">
                          <a:solidFill>
                            <a:schemeClr val="tx2"/>
                          </a:solidFill>
                          <a:latin typeface="Segoe UI"/>
                          <a:cs typeface="Segoe UI"/>
                        </a:rPr>
                        <a:t>10 Credits per session </a:t>
                      </a:r>
                    </a:p>
                    <a:p>
                      <a:r>
                        <a:rPr lang="en-GB" sz="800" i="1" dirty="0">
                          <a:solidFill>
                            <a:schemeClr val="tx2"/>
                          </a:solidFill>
                          <a:latin typeface="Segoe UI"/>
                          <a:cs typeface="Segoe UI"/>
                        </a:rPr>
                        <a:t>(up to 30 credits)</a:t>
                      </a:r>
                    </a:p>
                  </a:txBody>
                  <a:tcPr>
                    <a:solidFill>
                      <a:srgbClr val="CBBD8F"/>
                    </a:solidFill>
                  </a:tcPr>
                </a:tc>
                <a:tc>
                  <a:txBody>
                    <a:bodyPr/>
                    <a:lstStyle/>
                    <a:p>
                      <a:endParaRPr lang="en-GB" sz="1000" dirty="0">
                        <a:solidFill>
                          <a:schemeClr val="tx2"/>
                        </a:solidFill>
                        <a:latin typeface="Segoe UI"/>
                        <a:cs typeface="Segoe UI"/>
                      </a:endParaRPr>
                    </a:p>
                  </a:txBody>
                  <a:tcPr>
                    <a:solidFill>
                      <a:srgbClr val="CBBD8F"/>
                    </a:solidFill>
                  </a:tcPr>
                </a:tc>
                <a:extLst>
                  <a:ext uri="{0D108BD9-81ED-4DB2-BD59-A6C34878D82A}">
                    <a16:rowId xmlns:a16="http://schemas.microsoft.com/office/drawing/2014/main" val="2502712833"/>
                  </a:ext>
                </a:extLst>
              </a:tr>
            </a:tbl>
          </a:graphicData>
        </a:graphic>
      </p:graphicFrame>
      <p:sp>
        <p:nvSpPr>
          <p:cNvPr id="5" name="TextBox 4">
            <a:extLst>
              <a:ext uri="{FF2B5EF4-FFF2-40B4-BE49-F238E27FC236}">
                <a16:creationId xmlns:a16="http://schemas.microsoft.com/office/drawing/2014/main" id="{CB21248E-495F-DEA9-5DB4-04243056AFD0}"/>
              </a:ext>
            </a:extLst>
          </p:cNvPr>
          <p:cNvSpPr txBox="1"/>
          <p:nvPr/>
        </p:nvSpPr>
        <p:spPr>
          <a:xfrm>
            <a:off x="187062" y="705574"/>
            <a:ext cx="11816841" cy="553998"/>
          </a:xfrm>
          <a:prstGeom prst="rect">
            <a:avLst/>
          </a:prstGeom>
          <a:noFill/>
        </p:spPr>
        <p:txBody>
          <a:bodyPr wrap="square" lIns="91440" tIns="45720" rIns="91440" bIns="45720" rtlCol="0" anchor="t">
            <a:spAutoFit/>
          </a:bodyPr>
          <a:lstStyle/>
          <a:p>
            <a:r>
              <a:rPr lang="en-GB" sz="1000" dirty="0">
                <a:solidFill>
                  <a:schemeClr val="tx2"/>
                </a:solidFill>
                <a:latin typeface="Segoe UI"/>
                <a:cs typeface="Segoe UI"/>
              </a:rPr>
              <a:t>We want to encourage everyone to choose from a range of CPD options, so that your experience over the year is varied and meaningful.  Some of the options are essential (</a:t>
            </a:r>
            <a:r>
              <a:rPr lang="en-GB" sz="1000" i="1" dirty="0">
                <a:solidFill>
                  <a:schemeClr val="tx2"/>
                </a:solidFill>
                <a:latin typeface="Segoe UI"/>
                <a:cs typeface="Segoe UI"/>
              </a:rPr>
              <a:t>e.g.</a:t>
            </a:r>
            <a:r>
              <a:rPr lang="en-GB" sz="1000" dirty="0">
                <a:solidFill>
                  <a:schemeClr val="tx2"/>
                </a:solidFill>
                <a:latin typeface="Segoe UI"/>
                <a:cs typeface="Segoe UI"/>
              </a:rPr>
              <a:t> </a:t>
            </a:r>
            <a:r>
              <a:rPr lang="en-GB" sz="1000" i="1" dirty="0">
                <a:solidFill>
                  <a:schemeClr val="tx2"/>
                </a:solidFill>
                <a:latin typeface="Segoe UI"/>
                <a:cs typeface="Segoe UI"/>
              </a:rPr>
              <a:t>Microsoft Learn)</a:t>
            </a:r>
            <a:r>
              <a:rPr lang="en-GB" sz="1000" dirty="0">
                <a:solidFill>
                  <a:schemeClr val="tx2"/>
                </a:solidFill>
                <a:latin typeface="Segoe UI"/>
                <a:cs typeface="Segoe UI"/>
              </a:rPr>
              <a:t> and then individuals can choose the other routes for their continued professional development.  We hope that this enables staff to develop in their own way, in areas and on pathways that interest them, whilst also benefitting our young people and supporting our school priorities</a:t>
            </a:r>
          </a:p>
        </p:txBody>
      </p:sp>
      <p:sp>
        <p:nvSpPr>
          <p:cNvPr id="3" name="TextBox 2">
            <a:extLst>
              <a:ext uri="{FF2B5EF4-FFF2-40B4-BE49-F238E27FC236}">
                <a16:creationId xmlns:a16="http://schemas.microsoft.com/office/drawing/2014/main" id="{D121C3F2-3905-8301-30D5-8717FBDCD901}"/>
              </a:ext>
            </a:extLst>
          </p:cNvPr>
          <p:cNvSpPr txBox="1"/>
          <p:nvPr/>
        </p:nvSpPr>
        <p:spPr>
          <a:xfrm>
            <a:off x="2153092" y="115185"/>
            <a:ext cx="982625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tx2"/>
                </a:solidFill>
                <a:latin typeface="Segoe UI"/>
                <a:cs typeface="Calibri"/>
              </a:rPr>
              <a:t>Credits for </a:t>
            </a:r>
            <a:r>
              <a:rPr lang="en-US" sz="1200" b="1" dirty="0">
                <a:solidFill>
                  <a:schemeClr val="tx2"/>
                </a:solidFill>
                <a:latin typeface="Segoe UI"/>
                <a:cs typeface="Calibri"/>
              </a:rPr>
              <a:t>teaching staff</a:t>
            </a:r>
            <a:r>
              <a:rPr lang="en-US" sz="1200" dirty="0">
                <a:solidFill>
                  <a:schemeClr val="tx2"/>
                </a:solidFill>
                <a:latin typeface="Segoe UI"/>
                <a:cs typeface="Calibri"/>
              </a:rPr>
              <a:t> are rewarded for CPD undertaken </a:t>
            </a:r>
            <a:r>
              <a:rPr lang="en-US" sz="1200" b="1" u="sng" dirty="0">
                <a:solidFill>
                  <a:schemeClr val="tx2"/>
                </a:solidFill>
                <a:latin typeface="Segoe UI"/>
                <a:cs typeface="Calibri"/>
              </a:rPr>
              <a:t>from 1st September,</a:t>
            </a:r>
            <a:r>
              <a:rPr lang="en-US" sz="1200" dirty="0">
                <a:solidFill>
                  <a:schemeClr val="tx2"/>
                </a:solidFill>
                <a:latin typeface="Segoe UI"/>
                <a:cs typeface="Calibri"/>
              </a:rPr>
              <a:t> for </a:t>
            </a:r>
            <a:r>
              <a:rPr lang="en-US" sz="1200" b="1" dirty="0">
                <a:solidFill>
                  <a:schemeClr val="tx2"/>
                </a:solidFill>
                <a:latin typeface="Segoe UI"/>
                <a:cs typeface="Calibri"/>
              </a:rPr>
              <a:t>support staff</a:t>
            </a:r>
            <a:r>
              <a:rPr lang="en-US" sz="1200" dirty="0">
                <a:solidFill>
                  <a:schemeClr val="tx2"/>
                </a:solidFill>
                <a:latin typeface="Segoe UI"/>
                <a:cs typeface="Calibri"/>
              </a:rPr>
              <a:t> </a:t>
            </a:r>
            <a:r>
              <a:rPr lang="en-US" sz="1200" b="1" u="sng" dirty="0">
                <a:solidFill>
                  <a:schemeClr val="tx2"/>
                </a:solidFill>
                <a:latin typeface="Segoe UI"/>
                <a:cs typeface="Calibri"/>
              </a:rPr>
              <a:t>1st April</a:t>
            </a:r>
            <a:r>
              <a:rPr lang="en-US" sz="1200" b="1" dirty="0">
                <a:solidFill>
                  <a:schemeClr val="tx2"/>
                </a:solidFill>
                <a:latin typeface="Segoe UI"/>
                <a:cs typeface="Calibri"/>
              </a:rPr>
              <a:t> </a:t>
            </a:r>
            <a:r>
              <a:rPr lang="en-US" sz="1200" dirty="0">
                <a:solidFill>
                  <a:schemeClr val="tx2"/>
                </a:solidFill>
                <a:latin typeface="Segoe UI"/>
                <a:cs typeface="Calibri"/>
              </a:rPr>
              <a:t>each year</a:t>
            </a:r>
          </a:p>
          <a:p>
            <a:pPr marL="285750" indent="-285750">
              <a:buFont typeface="Wingdings"/>
              <a:buChar char="§"/>
            </a:pPr>
            <a:r>
              <a:rPr lang="en-US" sz="1200" dirty="0">
                <a:solidFill>
                  <a:schemeClr val="tx2"/>
                </a:solidFill>
                <a:latin typeface="Segoe UI"/>
                <a:cs typeface="Calibri"/>
              </a:rPr>
              <a:t>The deadline for Silver, Gold and Platinum will be </a:t>
            </a:r>
            <a:r>
              <a:rPr lang="en-US" sz="1200" b="1" u="sng" dirty="0">
                <a:solidFill>
                  <a:schemeClr val="tx2"/>
                </a:solidFill>
                <a:latin typeface="Segoe UI"/>
                <a:cs typeface="Calibri"/>
              </a:rPr>
              <a:t>20th July for teaching staff,</a:t>
            </a:r>
            <a:r>
              <a:rPr lang="en-US" sz="1200" dirty="0">
                <a:solidFill>
                  <a:schemeClr val="tx2"/>
                </a:solidFill>
                <a:latin typeface="Segoe UI"/>
                <a:cs typeface="Calibri"/>
              </a:rPr>
              <a:t> and </a:t>
            </a:r>
            <a:r>
              <a:rPr lang="en-US" sz="1200" b="1" u="sng" dirty="0">
                <a:solidFill>
                  <a:schemeClr val="tx2"/>
                </a:solidFill>
                <a:latin typeface="Segoe UI"/>
                <a:cs typeface="Calibri"/>
              </a:rPr>
              <a:t>28th March for support staff</a:t>
            </a:r>
          </a:p>
          <a:p>
            <a:pPr marL="285750" indent="-285750">
              <a:buFont typeface="Wingdings"/>
              <a:buChar char="§"/>
            </a:pPr>
            <a:r>
              <a:rPr lang="en-US" sz="1200" dirty="0">
                <a:solidFill>
                  <a:schemeClr val="tx2"/>
                </a:solidFill>
                <a:latin typeface="Segoe UI"/>
                <a:cs typeface="Calibri"/>
              </a:rPr>
              <a:t>For CPD Bronze level, the deadline will be </a:t>
            </a:r>
            <a:r>
              <a:rPr lang="en-US" sz="1200" b="1" u="sng" dirty="0">
                <a:solidFill>
                  <a:schemeClr val="tx2"/>
                </a:solidFill>
                <a:latin typeface="Segoe UI"/>
                <a:cs typeface="Calibri"/>
              </a:rPr>
              <a:t>31st August for teaching staff</a:t>
            </a:r>
            <a:r>
              <a:rPr lang="en-US" sz="1200" b="1" dirty="0">
                <a:solidFill>
                  <a:schemeClr val="tx2"/>
                </a:solidFill>
                <a:latin typeface="Segoe UI"/>
                <a:cs typeface="Calibri"/>
              </a:rPr>
              <a:t> </a:t>
            </a:r>
            <a:r>
              <a:rPr lang="en-US" sz="1200" dirty="0">
                <a:solidFill>
                  <a:schemeClr val="tx2"/>
                </a:solidFill>
                <a:latin typeface="Segoe UI"/>
                <a:cs typeface="Calibri"/>
              </a:rPr>
              <a:t>and</a:t>
            </a:r>
            <a:r>
              <a:rPr lang="en-US" sz="1200" b="1" dirty="0">
                <a:solidFill>
                  <a:schemeClr val="tx2"/>
                </a:solidFill>
                <a:latin typeface="Segoe UI"/>
                <a:cs typeface="Calibri"/>
              </a:rPr>
              <a:t> </a:t>
            </a:r>
            <a:r>
              <a:rPr lang="en-US" sz="1200" b="1" u="sng" dirty="0">
                <a:solidFill>
                  <a:schemeClr val="tx2"/>
                </a:solidFill>
                <a:latin typeface="Segoe UI"/>
                <a:cs typeface="Calibri"/>
              </a:rPr>
              <a:t>28th March for support staff</a:t>
            </a:r>
            <a:endParaRPr lang="en-US" sz="1600" b="1" u="sng">
              <a:solidFill>
                <a:schemeClr val="tx2"/>
              </a:solidFill>
              <a:latin typeface="Segoe UI"/>
              <a:cs typeface="Calibri"/>
            </a:endParaRPr>
          </a:p>
        </p:txBody>
      </p:sp>
    </p:spTree>
    <p:extLst>
      <p:ext uri="{BB962C8B-B14F-4D97-AF65-F5344CB8AC3E}">
        <p14:creationId xmlns:p14="http://schemas.microsoft.com/office/powerpoint/2010/main" val="1933109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4D32D-7358-937B-C01B-4DAB6EEE20A9}"/>
              </a:ext>
            </a:extLst>
          </p:cNvPr>
          <p:cNvSpPr>
            <a:spLocks noGrp="1"/>
          </p:cNvSpPr>
          <p:nvPr>
            <p:ph type="title"/>
          </p:nvPr>
        </p:nvSpPr>
        <p:spPr>
          <a:xfrm>
            <a:off x="287784" y="231961"/>
            <a:ext cx="10515600" cy="831730"/>
          </a:xfrm>
        </p:spPr>
        <p:txBody>
          <a:bodyPr/>
          <a:lstStyle/>
          <a:p>
            <a:r>
              <a:rPr lang="en-GB" b="1" dirty="0">
                <a:solidFill>
                  <a:schemeClr val="tx2"/>
                </a:solidFill>
                <a:latin typeface="OPTILawrence" pitchFamily="50" charset="0"/>
              </a:rPr>
              <a:t>Effective Professional Development</a:t>
            </a:r>
          </a:p>
        </p:txBody>
      </p:sp>
      <p:sp>
        <p:nvSpPr>
          <p:cNvPr id="3" name="Content Placeholder 2">
            <a:extLst>
              <a:ext uri="{FF2B5EF4-FFF2-40B4-BE49-F238E27FC236}">
                <a16:creationId xmlns:a16="http://schemas.microsoft.com/office/drawing/2014/main" id="{46D3ECD4-A4B9-49F4-C07E-A82740E369C3}"/>
              </a:ext>
            </a:extLst>
          </p:cNvPr>
          <p:cNvSpPr>
            <a:spLocks noGrp="1"/>
          </p:cNvSpPr>
          <p:nvPr>
            <p:ph idx="1"/>
          </p:nvPr>
        </p:nvSpPr>
        <p:spPr>
          <a:xfrm>
            <a:off x="367683" y="1398861"/>
            <a:ext cx="4736978" cy="4984183"/>
          </a:xfrm>
        </p:spPr>
        <p:txBody>
          <a:bodyPr>
            <a:normAutofit/>
          </a:bodyPr>
          <a:lstStyle/>
          <a:p>
            <a:pPr marL="0" indent="0">
              <a:buNone/>
            </a:pPr>
            <a:r>
              <a:rPr lang="en-GB" sz="1800" dirty="0">
                <a:solidFill>
                  <a:schemeClr val="tx2"/>
                </a:solidFill>
                <a:latin typeface="Segoe UI" panose="020B0502040204020203" pitchFamily="34" charset="0"/>
                <a:cs typeface="Segoe UI" panose="020B0502040204020203" pitchFamily="34" charset="0"/>
              </a:rPr>
              <a:t>The EEF (Education Endowment Foundation) recommends, in their ‘Effective Professional Development’ report:</a:t>
            </a:r>
          </a:p>
          <a:p>
            <a:pPr marL="0" indent="0">
              <a:buNone/>
            </a:pPr>
            <a:endParaRPr lang="en-GB" sz="900" dirty="0">
              <a:solidFill>
                <a:schemeClr val="tx2"/>
              </a:solidFill>
              <a:latin typeface="Segoe UI" panose="020B0502040204020203" pitchFamily="34" charset="0"/>
              <a:cs typeface="Segoe UI" panose="020B0502040204020203" pitchFamily="34" charset="0"/>
            </a:endParaRPr>
          </a:p>
          <a:p>
            <a:pPr marL="514350" indent="-514350">
              <a:buAutoNum type="arabicPeriod"/>
            </a:pPr>
            <a:r>
              <a:rPr lang="en-GB" sz="1800" dirty="0">
                <a:solidFill>
                  <a:schemeClr val="tx2"/>
                </a:solidFill>
                <a:latin typeface="Segoe UI" panose="020B0502040204020203" pitchFamily="34" charset="0"/>
                <a:cs typeface="Segoe UI" panose="020B0502040204020203" pitchFamily="34" charset="0"/>
              </a:rPr>
              <a:t>When designing and selecting professional development, one must focus on the </a:t>
            </a:r>
            <a:r>
              <a:rPr lang="en-GB" sz="1800" b="1" i="1" dirty="0">
                <a:solidFill>
                  <a:schemeClr val="tx2"/>
                </a:solidFill>
                <a:latin typeface="Segoe UI" panose="020B0502040204020203" pitchFamily="34" charset="0"/>
                <a:cs typeface="Segoe UI" panose="020B0502040204020203" pitchFamily="34" charset="0"/>
              </a:rPr>
              <a:t>mechanisms </a:t>
            </a:r>
            <a:r>
              <a:rPr lang="en-GB" sz="1800" dirty="0">
                <a:solidFill>
                  <a:schemeClr val="tx2"/>
                </a:solidFill>
                <a:latin typeface="Segoe UI" panose="020B0502040204020203" pitchFamily="34" charset="0"/>
                <a:cs typeface="Segoe UI" panose="020B0502040204020203" pitchFamily="34" charset="0"/>
              </a:rPr>
              <a:t>(e.g. drawing from various sources, goal setting, action planning, affirmation and reinforcement, self-monitoring)</a:t>
            </a:r>
          </a:p>
          <a:p>
            <a:pPr marL="514350" indent="-514350">
              <a:buAutoNum type="arabicPeriod"/>
            </a:pPr>
            <a:r>
              <a:rPr lang="en-GB" sz="1800" dirty="0">
                <a:solidFill>
                  <a:schemeClr val="tx2"/>
                </a:solidFill>
                <a:latin typeface="Segoe UI" panose="020B0502040204020203" pitchFamily="34" charset="0"/>
                <a:cs typeface="Segoe UI" panose="020B0502040204020203" pitchFamily="34" charset="0"/>
              </a:rPr>
              <a:t>Ensure that professional development effectively </a:t>
            </a:r>
            <a:r>
              <a:rPr lang="en-GB" sz="1800" b="1" i="1" dirty="0">
                <a:solidFill>
                  <a:schemeClr val="tx2"/>
                </a:solidFill>
                <a:latin typeface="Segoe UI" panose="020B0502040204020203" pitchFamily="34" charset="0"/>
                <a:cs typeface="Segoe UI" panose="020B0502040204020203" pitchFamily="34" charset="0"/>
              </a:rPr>
              <a:t>builds knowledge</a:t>
            </a:r>
            <a:r>
              <a:rPr lang="en-GB" sz="1800" dirty="0">
                <a:solidFill>
                  <a:schemeClr val="tx2"/>
                </a:solidFill>
                <a:latin typeface="Segoe UI" panose="020B0502040204020203" pitchFamily="34" charset="0"/>
                <a:cs typeface="Segoe UI" panose="020B0502040204020203" pitchFamily="34" charset="0"/>
              </a:rPr>
              <a:t>, motivates staff, develops teaching techniques, and </a:t>
            </a:r>
            <a:r>
              <a:rPr lang="en-GB" sz="1800" b="1" i="1" dirty="0">
                <a:solidFill>
                  <a:schemeClr val="tx2"/>
                </a:solidFill>
                <a:latin typeface="Segoe UI" panose="020B0502040204020203" pitchFamily="34" charset="0"/>
                <a:cs typeface="Segoe UI" panose="020B0502040204020203" pitchFamily="34" charset="0"/>
              </a:rPr>
              <a:t>embeds practice</a:t>
            </a:r>
          </a:p>
          <a:p>
            <a:pPr marL="514350" indent="-514350">
              <a:buAutoNum type="arabicPeriod"/>
            </a:pPr>
            <a:r>
              <a:rPr lang="en-GB" sz="1800" dirty="0">
                <a:solidFill>
                  <a:schemeClr val="tx2"/>
                </a:solidFill>
                <a:latin typeface="Segoe UI" panose="020B0502040204020203" pitchFamily="34" charset="0"/>
                <a:cs typeface="Segoe UI" panose="020B0502040204020203" pitchFamily="34" charset="0"/>
              </a:rPr>
              <a:t>Implement professional development programmes with care, taking into consideration the </a:t>
            </a:r>
            <a:r>
              <a:rPr lang="en-GB" sz="1800" b="1" i="1" dirty="0">
                <a:solidFill>
                  <a:schemeClr val="tx2"/>
                </a:solidFill>
                <a:latin typeface="Segoe UI" panose="020B0502040204020203" pitchFamily="34" charset="0"/>
                <a:cs typeface="Segoe UI" panose="020B0502040204020203" pitchFamily="34" charset="0"/>
              </a:rPr>
              <a:t>context and needs </a:t>
            </a:r>
            <a:r>
              <a:rPr lang="en-GB" sz="1800" dirty="0">
                <a:solidFill>
                  <a:schemeClr val="tx2"/>
                </a:solidFill>
                <a:latin typeface="Segoe UI" panose="020B0502040204020203" pitchFamily="34" charset="0"/>
                <a:cs typeface="Segoe UI" panose="020B0502040204020203" pitchFamily="34" charset="0"/>
              </a:rPr>
              <a:t>of the school</a:t>
            </a:r>
          </a:p>
        </p:txBody>
      </p:sp>
      <p:pic>
        <p:nvPicPr>
          <p:cNvPr id="5" name="Picture 4">
            <a:extLst>
              <a:ext uri="{FF2B5EF4-FFF2-40B4-BE49-F238E27FC236}">
                <a16:creationId xmlns:a16="http://schemas.microsoft.com/office/drawing/2014/main" id="{D2762894-4897-FA79-F52C-06D4DBE0DD70}"/>
              </a:ext>
            </a:extLst>
          </p:cNvPr>
          <p:cNvPicPr>
            <a:picLocks noChangeAspect="1"/>
          </p:cNvPicPr>
          <p:nvPr/>
        </p:nvPicPr>
        <p:blipFill>
          <a:blip r:embed="rId2"/>
          <a:stretch>
            <a:fillRect/>
          </a:stretch>
        </p:blipFill>
        <p:spPr>
          <a:xfrm>
            <a:off x="5282214" y="1179507"/>
            <a:ext cx="6693999" cy="5446532"/>
          </a:xfrm>
          <a:prstGeom prst="rect">
            <a:avLst/>
          </a:prstGeom>
        </p:spPr>
      </p:pic>
    </p:spTree>
    <p:extLst>
      <p:ext uri="{BB962C8B-B14F-4D97-AF65-F5344CB8AC3E}">
        <p14:creationId xmlns:p14="http://schemas.microsoft.com/office/powerpoint/2010/main" val="3333168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CE5E19-43AA-1E41-92FF-3E6FBA58D5E5}"/>
              </a:ext>
            </a:extLst>
          </p:cNvPr>
          <p:cNvPicPr>
            <a:picLocks noChangeAspect="1"/>
          </p:cNvPicPr>
          <p:nvPr/>
        </p:nvPicPr>
        <p:blipFill rotWithShape="1">
          <a:blip r:embed="rId2">
            <a:duotone>
              <a:schemeClr val="bg2">
                <a:shade val="45000"/>
                <a:satMod val="135000"/>
              </a:schemeClr>
              <a:prstClr val="white"/>
            </a:duotone>
          </a:blip>
          <a:srcRect t="625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129AA87F-5572-4EDF-4BB8-E36A2E0C86BF}"/>
              </a:ext>
            </a:extLst>
          </p:cNvPr>
          <p:cNvGraphicFramePr>
            <a:graphicFrameLocks noGrp="1"/>
          </p:cNvGraphicFramePr>
          <p:nvPr>
            <p:ph idx="1"/>
            <p:extLst>
              <p:ext uri="{D42A27DB-BD31-4B8C-83A1-F6EECF244321}">
                <p14:modId xmlns:p14="http://schemas.microsoft.com/office/powerpoint/2010/main" val="2283850203"/>
              </p:ext>
            </p:extLst>
          </p:nvPr>
        </p:nvGraphicFramePr>
        <p:xfrm>
          <a:off x="2436068" y="177281"/>
          <a:ext cx="10515600" cy="6503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id="{5051668D-1B8B-1028-AFA4-7BCEB6BC5721}"/>
              </a:ext>
            </a:extLst>
          </p:cNvPr>
          <p:cNvSpPr>
            <a:spLocks noGrp="1"/>
          </p:cNvSpPr>
          <p:nvPr>
            <p:ph type="title"/>
          </p:nvPr>
        </p:nvSpPr>
        <p:spPr>
          <a:xfrm>
            <a:off x="157065" y="281149"/>
            <a:ext cx="10515600" cy="1325563"/>
          </a:xfrm>
        </p:spPr>
        <p:txBody>
          <a:bodyPr/>
          <a:lstStyle/>
          <a:p>
            <a:r>
              <a:rPr lang="en-GB" b="1" dirty="0">
                <a:solidFill>
                  <a:schemeClr val="tx2"/>
                </a:solidFill>
                <a:latin typeface="OPTILawrence" pitchFamily="50" charset="0"/>
              </a:rPr>
              <a:t>New and improved</a:t>
            </a:r>
          </a:p>
        </p:txBody>
      </p:sp>
      <p:sp>
        <p:nvSpPr>
          <p:cNvPr id="8" name="Title 6">
            <a:extLst>
              <a:ext uri="{FF2B5EF4-FFF2-40B4-BE49-F238E27FC236}">
                <a16:creationId xmlns:a16="http://schemas.microsoft.com/office/drawing/2014/main" id="{8BA1A636-BD81-9FEA-DEA8-53119A8B0327}"/>
              </a:ext>
            </a:extLst>
          </p:cNvPr>
          <p:cNvSpPr txBox="1">
            <a:spLocks/>
          </p:cNvSpPr>
          <p:nvPr/>
        </p:nvSpPr>
        <p:spPr>
          <a:xfrm>
            <a:off x="6667870" y="2766217"/>
            <a:ext cx="2051995"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solidFill>
                  <a:srgbClr val="998546"/>
                </a:solidFill>
                <a:latin typeface="OPTILawrence" pitchFamily="50" charset="0"/>
              </a:rPr>
              <a:t>CCS Professional Development Journey</a:t>
            </a:r>
          </a:p>
        </p:txBody>
      </p:sp>
      <p:pic>
        <p:nvPicPr>
          <p:cNvPr id="3" name="Picture 2">
            <a:extLst>
              <a:ext uri="{FF2B5EF4-FFF2-40B4-BE49-F238E27FC236}">
                <a16:creationId xmlns:a16="http://schemas.microsoft.com/office/drawing/2014/main" id="{81DA7EF3-393A-4E12-A112-584456CA0371}"/>
              </a:ext>
            </a:extLst>
          </p:cNvPr>
          <p:cNvPicPr>
            <a:picLocks noChangeAspect="1"/>
          </p:cNvPicPr>
          <p:nvPr/>
        </p:nvPicPr>
        <p:blipFill>
          <a:blip r:embed="rId8"/>
          <a:stretch>
            <a:fillRect/>
          </a:stretch>
        </p:blipFill>
        <p:spPr>
          <a:xfrm>
            <a:off x="194636" y="5036993"/>
            <a:ext cx="2992163" cy="1666934"/>
          </a:xfrm>
          <a:prstGeom prst="rect">
            <a:avLst/>
          </a:prstGeom>
        </p:spPr>
      </p:pic>
    </p:spTree>
    <p:extLst>
      <p:ext uri="{BB962C8B-B14F-4D97-AF65-F5344CB8AC3E}">
        <p14:creationId xmlns:p14="http://schemas.microsoft.com/office/powerpoint/2010/main" val="3177761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28FF-9FF0-D3F1-C3A0-963B2E9FE863}"/>
              </a:ext>
            </a:extLst>
          </p:cNvPr>
          <p:cNvSpPr>
            <a:spLocks noGrp="1"/>
          </p:cNvSpPr>
          <p:nvPr>
            <p:ph type="title"/>
          </p:nvPr>
        </p:nvSpPr>
        <p:spPr>
          <a:xfrm>
            <a:off x="200637" y="138622"/>
            <a:ext cx="10515600" cy="935169"/>
          </a:xfrm>
        </p:spPr>
        <p:txBody>
          <a:bodyPr/>
          <a:lstStyle/>
          <a:p>
            <a:r>
              <a:rPr lang="en-GB" b="1" dirty="0">
                <a:solidFill>
                  <a:schemeClr val="tx2"/>
                </a:solidFill>
                <a:latin typeface="OPTILawrence" pitchFamily="50" charset="0"/>
              </a:rPr>
              <a:t>Opportunities</a:t>
            </a:r>
          </a:p>
        </p:txBody>
      </p:sp>
      <p:sp>
        <p:nvSpPr>
          <p:cNvPr id="3" name="Content Placeholder 2">
            <a:extLst>
              <a:ext uri="{FF2B5EF4-FFF2-40B4-BE49-F238E27FC236}">
                <a16:creationId xmlns:a16="http://schemas.microsoft.com/office/drawing/2014/main" id="{BC0FD645-09F4-4A98-6B47-9CB4DD751CBF}"/>
              </a:ext>
            </a:extLst>
          </p:cNvPr>
          <p:cNvSpPr>
            <a:spLocks noGrp="1"/>
          </p:cNvSpPr>
          <p:nvPr>
            <p:ph idx="1"/>
          </p:nvPr>
        </p:nvSpPr>
        <p:spPr>
          <a:xfrm>
            <a:off x="393583" y="1179673"/>
            <a:ext cx="10515600" cy="5330184"/>
          </a:xfrm>
        </p:spPr>
        <p:txBody>
          <a:bodyPr vert="horz" lIns="91440" tIns="45720" rIns="91440" bIns="45720" rtlCol="0" anchor="t">
            <a:normAutofit fontScale="47500" lnSpcReduction="20000"/>
          </a:bodyPr>
          <a:lstStyle/>
          <a:p>
            <a:pPr marL="0" indent="0">
              <a:buNone/>
            </a:pPr>
            <a:r>
              <a:rPr lang="en-GB" b="1" dirty="0">
                <a:solidFill>
                  <a:schemeClr val="tx2"/>
                </a:solidFill>
                <a:latin typeface="Segoe UI" panose="020B0502040204020203" pitchFamily="34" charset="0"/>
                <a:cs typeface="Segoe UI" panose="020B0502040204020203" pitchFamily="34" charset="0"/>
              </a:rPr>
              <a:t>Generic (not credit based)</a:t>
            </a:r>
          </a:p>
          <a:p>
            <a:pPr>
              <a:buFont typeface="Wingdings" panose="05000000000000000000" pitchFamily="2" charset="2"/>
              <a:buChar char="§"/>
            </a:pPr>
            <a:r>
              <a:rPr lang="en-GB" dirty="0">
                <a:solidFill>
                  <a:schemeClr val="tx2"/>
                </a:solidFill>
                <a:latin typeface="Segoe UI"/>
                <a:cs typeface="Segoe UI"/>
              </a:rPr>
              <a:t>Whole staff training days – the core requirements for all staff e.g., KCSIE</a:t>
            </a:r>
          </a:p>
          <a:p>
            <a:pPr>
              <a:buFont typeface="Wingdings" panose="05000000000000000000" pitchFamily="2" charset="2"/>
              <a:buChar char="§"/>
            </a:pPr>
            <a:r>
              <a:rPr lang="en-GB" dirty="0">
                <a:solidFill>
                  <a:schemeClr val="tx2"/>
                </a:solidFill>
                <a:latin typeface="Segoe UI" panose="020B0502040204020203" pitchFamily="34" charset="0"/>
                <a:cs typeface="Segoe UI" panose="020B0502040204020203" pitchFamily="34" charset="0"/>
              </a:rPr>
              <a:t>Team Meetings where CPD is shared</a:t>
            </a:r>
          </a:p>
          <a:p>
            <a:pPr marL="0" indent="0">
              <a:buNone/>
            </a:pPr>
            <a:endParaRPr lang="en-GB" dirty="0">
              <a:solidFill>
                <a:schemeClr val="tx2"/>
              </a:solidFill>
              <a:latin typeface="Segoe UI" panose="020B0502040204020203" pitchFamily="34" charset="0"/>
              <a:cs typeface="Segoe UI" panose="020B0502040204020203" pitchFamily="34" charset="0"/>
            </a:endParaRPr>
          </a:p>
          <a:p>
            <a:pPr marL="0" indent="0">
              <a:buNone/>
            </a:pPr>
            <a:r>
              <a:rPr lang="en-GB" b="1" dirty="0">
                <a:solidFill>
                  <a:schemeClr val="tx2"/>
                </a:solidFill>
                <a:latin typeface="Segoe UI" panose="020B0502040204020203" pitchFamily="34" charset="0"/>
                <a:cs typeface="Segoe UI" panose="020B0502040204020203" pitchFamily="34" charset="0"/>
              </a:rPr>
              <a:t>Focused CPD and Training</a:t>
            </a:r>
          </a:p>
          <a:p>
            <a:pPr marL="0" indent="0">
              <a:buNone/>
            </a:pPr>
            <a:endParaRPr lang="en-GB" b="1" dirty="0">
              <a:solidFill>
                <a:schemeClr val="tx2"/>
              </a:solidFill>
              <a:latin typeface="Segoe UI" panose="020B0502040204020203" pitchFamily="34" charset="0"/>
              <a:cs typeface="Segoe UI" panose="020B0502040204020203" pitchFamily="34" charset="0"/>
            </a:endParaRPr>
          </a:p>
          <a:p>
            <a:pPr marL="0" indent="0">
              <a:buNone/>
            </a:pPr>
            <a:endParaRPr lang="en-GB" dirty="0">
              <a:solidFill>
                <a:schemeClr val="tx2"/>
              </a:solidFill>
              <a:latin typeface="Segoe UI" panose="020B0502040204020203" pitchFamily="34" charset="0"/>
              <a:cs typeface="Segoe UI" panose="020B0502040204020203" pitchFamily="34" charset="0"/>
            </a:endParaRPr>
          </a:p>
          <a:p>
            <a:pPr marL="0" indent="0">
              <a:buNone/>
            </a:pPr>
            <a:endParaRPr lang="en-GB" dirty="0">
              <a:solidFill>
                <a:schemeClr val="tx2"/>
              </a:solidFill>
              <a:latin typeface="Segoe UI" panose="020B0502040204020203" pitchFamily="34" charset="0"/>
              <a:cs typeface="Segoe UI" panose="020B0502040204020203" pitchFamily="34" charset="0"/>
            </a:endParaRPr>
          </a:p>
          <a:p>
            <a:pPr marL="0" indent="0">
              <a:buNone/>
            </a:pPr>
            <a:endParaRPr lang="en-GB" dirty="0">
              <a:solidFill>
                <a:schemeClr val="tx2"/>
              </a:solidFill>
              <a:latin typeface="Segoe UI" panose="020B0502040204020203" pitchFamily="34" charset="0"/>
              <a:cs typeface="Segoe UI" panose="020B0502040204020203" pitchFamily="34" charset="0"/>
            </a:endParaRPr>
          </a:p>
          <a:p>
            <a:pPr marL="0" indent="0">
              <a:buNone/>
            </a:pPr>
            <a:endParaRPr lang="en-GB" dirty="0">
              <a:solidFill>
                <a:schemeClr val="tx2"/>
              </a:solidFill>
              <a:latin typeface="Segoe UI" panose="020B0502040204020203" pitchFamily="34" charset="0"/>
              <a:cs typeface="Segoe UI" panose="020B0502040204020203" pitchFamily="34" charset="0"/>
            </a:endParaRPr>
          </a:p>
          <a:p>
            <a:pPr>
              <a:buFont typeface="Wingdings" panose="05000000000000000000" pitchFamily="2" charset="2"/>
              <a:buChar char="§"/>
            </a:pPr>
            <a:r>
              <a:rPr lang="en-GB" dirty="0">
                <a:solidFill>
                  <a:schemeClr val="tx2"/>
                </a:solidFill>
                <a:latin typeface="Segoe UI" panose="020B0502040204020203" pitchFamily="34" charset="0"/>
                <a:cs typeface="Segoe UI" panose="020B0502040204020203" pitchFamily="34" charset="0"/>
              </a:rPr>
              <a:t>ECT Programme – including our July induction programme</a:t>
            </a:r>
          </a:p>
          <a:p>
            <a:pPr>
              <a:buFont typeface="Wingdings" panose="05000000000000000000" pitchFamily="2" charset="2"/>
              <a:buChar char="§"/>
            </a:pPr>
            <a:r>
              <a:rPr lang="en-GB" dirty="0">
                <a:solidFill>
                  <a:schemeClr val="tx2"/>
                </a:solidFill>
                <a:latin typeface="Segoe UI"/>
                <a:cs typeface="Segoe UI"/>
              </a:rPr>
              <a:t>External CPD – e.g., exam board courses</a:t>
            </a:r>
          </a:p>
          <a:p>
            <a:pPr>
              <a:buFont typeface="Wingdings" panose="05000000000000000000" pitchFamily="2" charset="2"/>
              <a:buChar char="§"/>
            </a:pPr>
            <a:r>
              <a:rPr lang="en-GB" dirty="0">
                <a:solidFill>
                  <a:schemeClr val="tx2"/>
                </a:solidFill>
                <a:latin typeface="Segoe UI"/>
                <a:cs typeface="Segoe UI"/>
              </a:rPr>
              <a:t>Golden Thread – e.g., NPQ qualifications</a:t>
            </a:r>
          </a:p>
          <a:p>
            <a:pPr>
              <a:buFont typeface="Wingdings" panose="05000000000000000000" pitchFamily="2" charset="2"/>
              <a:buChar char="§"/>
            </a:pPr>
            <a:r>
              <a:rPr lang="en-GB" dirty="0">
                <a:solidFill>
                  <a:schemeClr val="tx2"/>
                </a:solidFill>
                <a:latin typeface="Segoe UI" panose="020B0502040204020203" pitchFamily="34" charset="0"/>
                <a:cs typeface="Segoe UI" panose="020B0502040204020203" pitchFamily="34" charset="0"/>
              </a:rPr>
              <a:t>HPL Qualifications</a:t>
            </a:r>
          </a:p>
          <a:p>
            <a:pPr>
              <a:buFont typeface="Wingdings" panose="05000000000000000000" pitchFamily="2" charset="2"/>
              <a:buChar char="§"/>
            </a:pPr>
            <a:r>
              <a:rPr lang="en-GB" dirty="0">
                <a:solidFill>
                  <a:schemeClr val="tx2"/>
                </a:solidFill>
                <a:latin typeface="Segoe UI" panose="020B0502040204020203" pitchFamily="34" charset="0"/>
                <a:cs typeface="Segoe UI" panose="020B0502040204020203" pitchFamily="34" charset="0"/>
              </a:rPr>
              <a:t>ITT and ECF</a:t>
            </a:r>
          </a:p>
          <a:p>
            <a:pPr>
              <a:buFont typeface="Wingdings" panose="05000000000000000000" pitchFamily="2" charset="2"/>
              <a:buChar char="§"/>
            </a:pPr>
            <a:r>
              <a:rPr lang="en-GB" dirty="0">
                <a:solidFill>
                  <a:schemeClr val="tx2"/>
                </a:solidFill>
                <a:latin typeface="Segoe UI" panose="020B0502040204020203" pitchFamily="34" charset="0"/>
                <a:cs typeface="Segoe UI" panose="020B0502040204020203" pitchFamily="34" charset="0"/>
              </a:rPr>
              <a:t>Leadership and Facilitation</a:t>
            </a:r>
          </a:p>
          <a:p>
            <a:pPr>
              <a:buFont typeface="Wingdings" panose="05000000000000000000" pitchFamily="2" charset="2"/>
              <a:buChar char="§"/>
            </a:pPr>
            <a:r>
              <a:rPr lang="en-GB" dirty="0">
                <a:solidFill>
                  <a:schemeClr val="tx2"/>
                </a:solidFill>
                <a:latin typeface="Segoe UI" panose="020B0502040204020203" pitchFamily="34" charset="0"/>
                <a:cs typeface="Segoe UI" panose="020B0502040204020203" pitchFamily="34" charset="0"/>
              </a:rPr>
              <a:t>Pastoral, SEND and Inclusivity</a:t>
            </a:r>
          </a:p>
          <a:p>
            <a:pPr>
              <a:buFont typeface="Wingdings" panose="05000000000000000000" pitchFamily="2" charset="2"/>
              <a:buChar char="§"/>
            </a:pPr>
            <a:r>
              <a:rPr lang="en-GB" dirty="0">
                <a:solidFill>
                  <a:schemeClr val="tx2"/>
                </a:solidFill>
                <a:latin typeface="Segoe UI" panose="020B0502040204020203" pitchFamily="34" charset="0"/>
                <a:cs typeface="Segoe UI" panose="020B0502040204020203" pitchFamily="34" charset="0"/>
              </a:rPr>
              <a:t>Researcher Roles</a:t>
            </a:r>
          </a:p>
          <a:p>
            <a:pPr>
              <a:buFont typeface="Wingdings" panose="05000000000000000000" pitchFamily="2" charset="2"/>
              <a:buChar char="§"/>
            </a:pPr>
            <a:r>
              <a:rPr lang="en-GB" dirty="0">
                <a:solidFill>
                  <a:schemeClr val="tx2"/>
                </a:solidFill>
                <a:latin typeface="Segoe UI" panose="020B0502040204020203" pitchFamily="34" charset="0"/>
                <a:cs typeface="Segoe UI" panose="020B0502040204020203" pitchFamily="34" charset="0"/>
              </a:rPr>
              <a:t>Teaching and Learning</a:t>
            </a:r>
          </a:p>
          <a:p>
            <a:pPr>
              <a:buFont typeface="Wingdings" panose="05000000000000000000" pitchFamily="2" charset="2"/>
              <a:buChar char="§"/>
            </a:pPr>
            <a:r>
              <a:rPr lang="en-GB" dirty="0">
                <a:solidFill>
                  <a:schemeClr val="tx2"/>
                </a:solidFill>
                <a:latin typeface="Segoe UI" panose="020B0502040204020203" pitchFamily="34" charset="0"/>
                <a:cs typeface="Segoe UI" panose="020B0502040204020203" pitchFamily="34" charset="0"/>
              </a:rPr>
              <a:t>Technology and Innovation</a:t>
            </a:r>
          </a:p>
          <a:p>
            <a:endParaRPr lang="en-GB" dirty="0">
              <a:solidFill>
                <a:schemeClr val="tx2"/>
              </a:solidFill>
              <a:latin typeface="Segoe UI" panose="020B0502040204020203" pitchFamily="34" charset="0"/>
              <a:cs typeface="Segoe UI" panose="020B0502040204020203" pitchFamily="34" charset="0"/>
            </a:endParaRPr>
          </a:p>
          <a:p>
            <a:endParaRPr lang="en-GB" dirty="0">
              <a:solidFill>
                <a:schemeClr val="tx2"/>
              </a:solidFill>
            </a:endParaRPr>
          </a:p>
        </p:txBody>
      </p:sp>
      <p:graphicFrame>
        <p:nvGraphicFramePr>
          <p:cNvPr id="4" name="Table 4">
            <a:extLst>
              <a:ext uri="{FF2B5EF4-FFF2-40B4-BE49-F238E27FC236}">
                <a16:creationId xmlns:a16="http://schemas.microsoft.com/office/drawing/2014/main" id="{85313A83-5742-B33F-29DB-9037DF5CA651}"/>
              </a:ext>
            </a:extLst>
          </p:cNvPr>
          <p:cNvGraphicFramePr>
            <a:graphicFrameLocks noGrp="1"/>
          </p:cNvGraphicFramePr>
          <p:nvPr>
            <p:extLst>
              <p:ext uri="{D42A27DB-BD31-4B8C-83A1-F6EECF244321}">
                <p14:modId xmlns:p14="http://schemas.microsoft.com/office/powerpoint/2010/main" val="1625658600"/>
              </p:ext>
            </p:extLst>
          </p:nvPr>
        </p:nvGraphicFramePr>
        <p:xfrm>
          <a:off x="480036" y="2590411"/>
          <a:ext cx="11189050" cy="1010920"/>
        </p:xfrm>
        <a:graphic>
          <a:graphicData uri="http://schemas.openxmlformats.org/drawingml/2006/table">
            <a:tbl>
              <a:tblPr firstRow="1" bandRow="1">
                <a:tableStyleId>{5C22544A-7EE6-4342-B048-85BDC9FD1C3A}</a:tableStyleId>
              </a:tblPr>
              <a:tblGrid>
                <a:gridCol w="2925894">
                  <a:extLst>
                    <a:ext uri="{9D8B030D-6E8A-4147-A177-3AD203B41FA5}">
                      <a16:colId xmlns:a16="http://schemas.microsoft.com/office/drawing/2014/main" val="3744687043"/>
                    </a:ext>
                  </a:extLst>
                </a:gridCol>
                <a:gridCol w="2088859">
                  <a:extLst>
                    <a:ext uri="{9D8B030D-6E8A-4147-A177-3AD203B41FA5}">
                      <a16:colId xmlns:a16="http://schemas.microsoft.com/office/drawing/2014/main" val="2746037926"/>
                    </a:ext>
                  </a:extLst>
                </a:gridCol>
                <a:gridCol w="2164360">
                  <a:extLst>
                    <a:ext uri="{9D8B030D-6E8A-4147-A177-3AD203B41FA5}">
                      <a16:colId xmlns:a16="http://schemas.microsoft.com/office/drawing/2014/main" val="3489818547"/>
                    </a:ext>
                  </a:extLst>
                </a:gridCol>
                <a:gridCol w="2021746">
                  <a:extLst>
                    <a:ext uri="{9D8B030D-6E8A-4147-A177-3AD203B41FA5}">
                      <a16:colId xmlns:a16="http://schemas.microsoft.com/office/drawing/2014/main" val="2924006659"/>
                    </a:ext>
                  </a:extLst>
                </a:gridCol>
                <a:gridCol w="1988191">
                  <a:extLst>
                    <a:ext uri="{9D8B030D-6E8A-4147-A177-3AD203B41FA5}">
                      <a16:colId xmlns:a16="http://schemas.microsoft.com/office/drawing/2014/main" val="3018840261"/>
                    </a:ext>
                  </a:extLst>
                </a:gridCol>
              </a:tblGrid>
              <a:tr h="370840">
                <a:tc>
                  <a:txBody>
                    <a:bodyPr/>
                    <a:lstStyle/>
                    <a:p>
                      <a:pPr algn="ctr"/>
                      <a:r>
                        <a:rPr lang="en-GB" dirty="0">
                          <a:solidFill>
                            <a:schemeClr val="tx2"/>
                          </a:solidFill>
                        </a:rPr>
                        <a:t>Standard Annual Expected Commitment</a:t>
                      </a:r>
                    </a:p>
                  </a:txBody>
                  <a:tcPr>
                    <a:solidFill>
                      <a:srgbClr val="998546"/>
                    </a:solidFill>
                  </a:tcPr>
                </a:tc>
                <a:tc>
                  <a:txBody>
                    <a:bodyPr/>
                    <a:lstStyle/>
                    <a:p>
                      <a:pPr algn="ctr"/>
                      <a:r>
                        <a:rPr lang="en-GB" dirty="0">
                          <a:solidFill>
                            <a:schemeClr val="tx2"/>
                          </a:solidFill>
                        </a:rPr>
                        <a:t>0.85-1 FTE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Segoe UI" panose="020B0502040204020203" pitchFamily="34" charset="0"/>
                          <a:cs typeface="Segoe UI" panose="020B0502040204020203" pitchFamily="34" charset="0"/>
                        </a:rPr>
                        <a:t>Credits Needed</a:t>
                      </a:r>
                    </a:p>
                  </a:txBody>
                  <a:tcPr>
                    <a:solidFill>
                      <a:srgbClr val="998546"/>
                    </a:solidFill>
                  </a:tcPr>
                </a:tc>
                <a:tc>
                  <a:txBody>
                    <a:bodyPr/>
                    <a:lstStyle/>
                    <a:p>
                      <a:pPr algn="ctr"/>
                      <a:r>
                        <a:rPr lang="en-GB" dirty="0">
                          <a:solidFill>
                            <a:schemeClr val="tx2"/>
                          </a:solidFill>
                        </a:rPr>
                        <a:t>0.74-0.84 FTE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Segoe UI" panose="020B0502040204020203" pitchFamily="34" charset="0"/>
                          <a:cs typeface="Segoe UI" panose="020B0502040204020203" pitchFamily="34" charset="0"/>
                        </a:rPr>
                        <a:t>Credits Needed</a:t>
                      </a:r>
                    </a:p>
                  </a:txBody>
                  <a:tcPr>
                    <a:solidFill>
                      <a:srgbClr val="998546"/>
                    </a:solidFill>
                  </a:tcPr>
                </a:tc>
                <a:tc>
                  <a:txBody>
                    <a:bodyPr/>
                    <a:lstStyle/>
                    <a:p>
                      <a:pPr algn="ctr"/>
                      <a:r>
                        <a:rPr lang="en-GB" dirty="0">
                          <a:solidFill>
                            <a:schemeClr val="tx2"/>
                          </a:solidFill>
                        </a:rPr>
                        <a:t>0.5-.073 FTE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tx2"/>
                          </a:solidFill>
                          <a:latin typeface="Segoe UI" panose="020B0502040204020203" pitchFamily="34" charset="0"/>
                          <a:cs typeface="Segoe UI" panose="020B0502040204020203" pitchFamily="34" charset="0"/>
                        </a:rPr>
                        <a:t>Credits Needed</a:t>
                      </a:r>
                    </a:p>
                  </a:txBody>
                  <a:tcPr>
                    <a:solidFill>
                      <a:srgbClr val="99854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2"/>
                          </a:solidFill>
                        </a:rPr>
                        <a:t>0.49 or lower FTE </a:t>
                      </a:r>
                      <a:r>
                        <a:rPr lang="en-GB" sz="1800" dirty="0">
                          <a:solidFill>
                            <a:schemeClr val="tx2"/>
                          </a:solidFill>
                          <a:latin typeface="Segoe UI" panose="020B0502040204020203" pitchFamily="34" charset="0"/>
                          <a:cs typeface="Segoe UI" panose="020B0502040204020203" pitchFamily="34" charset="0"/>
                        </a:rPr>
                        <a:t>Credits Needed</a:t>
                      </a:r>
                    </a:p>
                  </a:txBody>
                  <a:tcPr>
                    <a:solidFill>
                      <a:srgbClr val="998546"/>
                    </a:solidFill>
                  </a:tcPr>
                </a:tc>
                <a:extLst>
                  <a:ext uri="{0D108BD9-81ED-4DB2-BD59-A6C34878D82A}">
                    <a16:rowId xmlns:a16="http://schemas.microsoft.com/office/drawing/2014/main" val="1605972133"/>
                  </a:ext>
                </a:extLst>
              </a:tr>
              <a:tr h="370840">
                <a:tc>
                  <a:txBody>
                    <a:bodyPr/>
                    <a:lstStyle/>
                    <a:p>
                      <a:pPr algn="ctr"/>
                      <a:r>
                        <a:rPr lang="en-GB" dirty="0">
                          <a:solidFill>
                            <a:srgbClr val="998546"/>
                          </a:solidFill>
                        </a:rPr>
                        <a:t>Credits Needed</a:t>
                      </a:r>
                    </a:p>
                  </a:txBody>
                  <a:tcPr>
                    <a:solidFill>
                      <a:schemeClr val="tx2"/>
                    </a:solidFill>
                  </a:tcPr>
                </a:tc>
                <a:tc>
                  <a:txBody>
                    <a:bodyPr/>
                    <a:lstStyle/>
                    <a:p>
                      <a:pPr algn="ctr"/>
                      <a:r>
                        <a:rPr lang="en-GB" dirty="0">
                          <a:solidFill>
                            <a:srgbClr val="998546"/>
                          </a:solidFill>
                        </a:rPr>
                        <a:t>60 credits</a:t>
                      </a:r>
                    </a:p>
                  </a:txBody>
                  <a:tcPr>
                    <a:solidFill>
                      <a:schemeClr val="tx2"/>
                    </a:solidFill>
                  </a:tcPr>
                </a:tc>
                <a:tc>
                  <a:txBody>
                    <a:bodyPr/>
                    <a:lstStyle/>
                    <a:p>
                      <a:pPr algn="ctr"/>
                      <a:r>
                        <a:rPr lang="en-GB" dirty="0">
                          <a:solidFill>
                            <a:srgbClr val="998546"/>
                          </a:solidFill>
                        </a:rPr>
                        <a:t>50 credits</a:t>
                      </a:r>
                    </a:p>
                  </a:txBody>
                  <a:tcPr>
                    <a:solidFill>
                      <a:schemeClr val="tx2"/>
                    </a:solidFill>
                  </a:tcPr>
                </a:tc>
                <a:tc>
                  <a:txBody>
                    <a:bodyPr/>
                    <a:lstStyle/>
                    <a:p>
                      <a:pPr algn="ctr"/>
                      <a:r>
                        <a:rPr lang="en-GB" dirty="0">
                          <a:solidFill>
                            <a:srgbClr val="998546"/>
                          </a:solidFill>
                        </a:rPr>
                        <a:t>40 credits</a:t>
                      </a:r>
                    </a:p>
                  </a:txBody>
                  <a:tcPr>
                    <a:solidFill>
                      <a:schemeClr val="tx2"/>
                    </a:solidFill>
                  </a:tcPr>
                </a:tc>
                <a:tc>
                  <a:txBody>
                    <a:bodyPr/>
                    <a:lstStyle/>
                    <a:p>
                      <a:pPr algn="ctr"/>
                      <a:r>
                        <a:rPr lang="en-GB" dirty="0">
                          <a:solidFill>
                            <a:srgbClr val="998546"/>
                          </a:solidFill>
                        </a:rPr>
                        <a:t>30 credits</a:t>
                      </a:r>
                    </a:p>
                  </a:txBody>
                  <a:tcPr>
                    <a:solidFill>
                      <a:schemeClr val="tx2"/>
                    </a:solidFill>
                  </a:tcPr>
                </a:tc>
                <a:extLst>
                  <a:ext uri="{0D108BD9-81ED-4DB2-BD59-A6C34878D82A}">
                    <a16:rowId xmlns:a16="http://schemas.microsoft.com/office/drawing/2014/main" val="1433125763"/>
                  </a:ext>
                </a:extLst>
              </a:tr>
            </a:tbl>
          </a:graphicData>
        </a:graphic>
      </p:graphicFrame>
      <p:sp>
        <p:nvSpPr>
          <p:cNvPr id="5" name="TextBox 4">
            <a:extLst>
              <a:ext uri="{FF2B5EF4-FFF2-40B4-BE49-F238E27FC236}">
                <a16:creationId xmlns:a16="http://schemas.microsoft.com/office/drawing/2014/main" id="{FCA41898-9F3A-8C5E-2140-418655E09425}"/>
              </a:ext>
            </a:extLst>
          </p:cNvPr>
          <p:cNvSpPr txBox="1"/>
          <p:nvPr/>
        </p:nvSpPr>
        <p:spPr>
          <a:xfrm>
            <a:off x="6434356" y="4778595"/>
            <a:ext cx="5234730" cy="553998"/>
          </a:xfrm>
          <a:prstGeom prst="rect">
            <a:avLst/>
          </a:prstGeom>
          <a:noFill/>
        </p:spPr>
        <p:txBody>
          <a:bodyPr wrap="square" rtlCol="0">
            <a:spAutoFit/>
          </a:bodyPr>
          <a:lstStyle/>
          <a:p>
            <a:r>
              <a:rPr lang="en-GB" sz="1500" b="1" dirty="0">
                <a:solidFill>
                  <a:schemeClr val="tx2"/>
                </a:solidFill>
                <a:latin typeface="Segoe UI" panose="020B0502040204020203" pitchFamily="34" charset="0"/>
                <a:cs typeface="Segoe UI" panose="020B0502040204020203" pitchFamily="34" charset="0"/>
              </a:rPr>
              <a:t>Staff are asked to choose from a variety of areas </a:t>
            </a:r>
            <a:r>
              <a:rPr lang="en-GB" sz="1500" dirty="0">
                <a:solidFill>
                  <a:schemeClr val="tx2"/>
                </a:solidFill>
                <a:latin typeface="Segoe UI" panose="020B0502040204020203" pitchFamily="34" charset="0"/>
                <a:cs typeface="Segoe UI" panose="020B0502040204020203" pitchFamily="34" charset="0"/>
              </a:rPr>
              <a:t>for their focused CPD and training.  </a:t>
            </a:r>
          </a:p>
        </p:txBody>
      </p:sp>
      <p:pic>
        <p:nvPicPr>
          <p:cNvPr id="2050" name="Picture 2" descr="Finding Opportunities Where There May Not Be One | TheSelfEmployed.com">
            <a:extLst>
              <a:ext uri="{FF2B5EF4-FFF2-40B4-BE49-F238E27FC236}">
                <a16:creationId xmlns:a16="http://schemas.microsoft.com/office/drawing/2014/main" id="{666827E2-927D-ACEC-49DA-79FC0A0892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0313" y="224912"/>
            <a:ext cx="3261050" cy="217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741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32A6D-15F2-E837-A101-6051CE9E589E}"/>
              </a:ext>
            </a:extLst>
          </p:cNvPr>
          <p:cNvSpPr>
            <a:spLocks noGrp="1"/>
          </p:cNvSpPr>
          <p:nvPr>
            <p:ph type="title"/>
          </p:nvPr>
        </p:nvSpPr>
        <p:spPr>
          <a:xfrm>
            <a:off x="3834882" y="166390"/>
            <a:ext cx="8003376" cy="744062"/>
          </a:xfrm>
        </p:spPr>
        <p:txBody>
          <a:bodyPr>
            <a:noAutofit/>
          </a:bodyPr>
          <a:lstStyle/>
          <a:p>
            <a:r>
              <a:rPr lang="en-GB" sz="1600" dirty="0">
                <a:solidFill>
                  <a:schemeClr val="tx2"/>
                </a:solidFill>
                <a:latin typeface="Segoe UI"/>
                <a:cs typeface="Segoe UI"/>
              </a:rPr>
              <a:t>We encourage staff to do more than the standard commitment, and rewards are available for those who go above and beyond with their focused CPD and training</a:t>
            </a:r>
          </a:p>
        </p:txBody>
      </p:sp>
      <p:graphicFrame>
        <p:nvGraphicFramePr>
          <p:cNvPr id="7" name="Table 7">
            <a:extLst>
              <a:ext uri="{FF2B5EF4-FFF2-40B4-BE49-F238E27FC236}">
                <a16:creationId xmlns:a16="http://schemas.microsoft.com/office/drawing/2014/main" id="{C72F8203-0034-058A-1966-ECD1A97E4B1B}"/>
              </a:ext>
            </a:extLst>
          </p:cNvPr>
          <p:cNvGraphicFramePr>
            <a:graphicFrameLocks noGrp="1"/>
          </p:cNvGraphicFramePr>
          <p:nvPr>
            <p:extLst>
              <p:ext uri="{D42A27DB-BD31-4B8C-83A1-F6EECF244321}">
                <p14:modId xmlns:p14="http://schemas.microsoft.com/office/powerpoint/2010/main" val="1185221428"/>
              </p:ext>
            </p:extLst>
          </p:nvPr>
        </p:nvGraphicFramePr>
        <p:xfrm>
          <a:off x="505671" y="3225938"/>
          <a:ext cx="11180658" cy="3230880"/>
        </p:xfrm>
        <a:graphic>
          <a:graphicData uri="http://schemas.openxmlformats.org/drawingml/2006/table">
            <a:tbl>
              <a:tblPr firstRow="1" bandRow="1">
                <a:tableStyleId>{5C22544A-7EE6-4342-B048-85BDC9FD1C3A}</a:tableStyleId>
              </a:tblPr>
              <a:tblGrid>
                <a:gridCol w="1863443">
                  <a:extLst>
                    <a:ext uri="{9D8B030D-6E8A-4147-A177-3AD203B41FA5}">
                      <a16:colId xmlns:a16="http://schemas.microsoft.com/office/drawing/2014/main" val="2879786577"/>
                    </a:ext>
                  </a:extLst>
                </a:gridCol>
                <a:gridCol w="1863443">
                  <a:extLst>
                    <a:ext uri="{9D8B030D-6E8A-4147-A177-3AD203B41FA5}">
                      <a16:colId xmlns:a16="http://schemas.microsoft.com/office/drawing/2014/main" val="2433079484"/>
                    </a:ext>
                  </a:extLst>
                </a:gridCol>
                <a:gridCol w="1863443">
                  <a:extLst>
                    <a:ext uri="{9D8B030D-6E8A-4147-A177-3AD203B41FA5}">
                      <a16:colId xmlns:a16="http://schemas.microsoft.com/office/drawing/2014/main" val="950816483"/>
                    </a:ext>
                  </a:extLst>
                </a:gridCol>
                <a:gridCol w="1863443">
                  <a:extLst>
                    <a:ext uri="{9D8B030D-6E8A-4147-A177-3AD203B41FA5}">
                      <a16:colId xmlns:a16="http://schemas.microsoft.com/office/drawing/2014/main" val="226772065"/>
                    </a:ext>
                  </a:extLst>
                </a:gridCol>
                <a:gridCol w="1863443">
                  <a:extLst>
                    <a:ext uri="{9D8B030D-6E8A-4147-A177-3AD203B41FA5}">
                      <a16:colId xmlns:a16="http://schemas.microsoft.com/office/drawing/2014/main" val="1012261710"/>
                    </a:ext>
                  </a:extLst>
                </a:gridCol>
                <a:gridCol w="1863443">
                  <a:extLst>
                    <a:ext uri="{9D8B030D-6E8A-4147-A177-3AD203B41FA5}">
                      <a16:colId xmlns:a16="http://schemas.microsoft.com/office/drawing/2014/main" val="3574155961"/>
                    </a:ext>
                  </a:extLst>
                </a:gridCol>
              </a:tblGrid>
              <a:tr h="370840">
                <a:tc>
                  <a:txBody>
                    <a:bodyPr/>
                    <a:lstStyle/>
                    <a:p>
                      <a:pPr algn="ctr"/>
                      <a:r>
                        <a:rPr lang="en-GB" sz="1600" dirty="0">
                          <a:solidFill>
                            <a:srgbClr val="998546"/>
                          </a:solidFill>
                          <a:latin typeface="Segoe UI" panose="020B0502040204020203" pitchFamily="34" charset="0"/>
                          <a:cs typeface="Segoe UI" panose="020B0502040204020203" pitchFamily="34" charset="0"/>
                        </a:rPr>
                        <a:t>Level</a:t>
                      </a:r>
                    </a:p>
                  </a:txBody>
                  <a:tcPr>
                    <a:solidFill>
                      <a:schemeClr val="tx2"/>
                    </a:solidFill>
                  </a:tcPr>
                </a:tc>
                <a:tc>
                  <a:txBody>
                    <a:bodyPr/>
                    <a:lstStyle/>
                    <a:p>
                      <a:pPr algn="ctr"/>
                      <a:r>
                        <a:rPr lang="en-GB" sz="1600" dirty="0">
                          <a:solidFill>
                            <a:srgbClr val="998546"/>
                          </a:solidFill>
                          <a:latin typeface="Segoe UI" panose="020B0502040204020203" pitchFamily="34" charset="0"/>
                          <a:cs typeface="Segoe UI" panose="020B0502040204020203" pitchFamily="34" charset="0"/>
                        </a:rPr>
                        <a:t>0.85-1 FTE</a:t>
                      </a:r>
                    </a:p>
                    <a:p>
                      <a:pPr algn="ctr"/>
                      <a:r>
                        <a:rPr lang="en-GB" sz="1600" dirty="0">
                          <a:solidFill>
                            <a:srgbClr val="998546"/>
                          </a:solidFill>
                          <a:latin typeface="Segoe UI" panose="020B0502040204020203" pitchFamily="34" charset="0"/>
                          <a:cs typeface="Segoe UI" panose="020B0502040204020203" pitchFamily="34" charset="0"/>
                        </a:rPr>
                        <a:t>Credits Needed</a:t>
                      </a:r>
                    </a:p>
                  </a:txBody>
                  <a:tcPr>
                    <a:solidFill>
                      <a:schemeClr val="tx2"/>
                    </a:solidFill>
                  </a:tcPr>
                </a:tc>
                <a:tc>
                  <a:txBody>
                    <a:bodyPr/>
                    <a:lstStyle/>
                    <a:p>
                      <a:pPr algn="ctr"/>
                      <a:r>
                        <a:rPr lang="en-GB" sz="1600" dirty="0">
                          <a:solidFill>
                            <a:srgbClr val="998546"/>
                          </a:solidFill>
                          <a:latin typeface="Segoe UI" panose="020B0502040204020203" pitchFamily="34" charset="0"/>
                          <a:cs typeface="Segoe UI" panose="020B0502040204020203" pitchFamily="34" charset="0"/>
                        </a:rPr>
                        <a:t>0.74-0.84 FTE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998546"/>
                          </a:solidFill>
                          <a:latin typeface="Segoe UI" panose="020B0502040204020203" pitchFamily="34" charset="0"/>
                          <a:cs typeface="Segoe UI" panose="020B0502040204020203" pitchFamily="34" charset="0"/>
                        </a:rPr>
                        <a:t>Credits Needed</a:t>
                      </a:r>
                    </a:p>
                  </a:txBody>
                  <a:tcPr>
                    <a:solidFill>
                      <a:schemeClr val="tx2"/>
                    </a:solidFill>
                  </a:tcPr>
                </a:tc>
                <a:tc>
                  <a:txBody>
                    <a:bodyPr/>
                    <a:lstStyle/>
                    <a:p>
                      <a:pPr algn="ctr"/>
                      <a:r>
                        <a:rPr lang="en-GB" sz="1600" dirty="0">
                          <a:solidFill>
                            <a:srgbClr val="998546"/>
                          </a:solidFill>
                          <a:latin typeface="Segoe UI" panose="020B0502040204020203" pitchFamily="34" charset="0"/>
                          <a:cs typeface="Segoe UI" panose="020B0502040204020203" pitchFamily="34" charset="0"/>
                        </a:rPr>
                        <a:t>0.5-.073 FTE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998546"/>
                          </a:solidFill>
                          <a:latin typeface="Segoe UI" panose="020B0502040204020203" pitchFamily="34" charset="0"/>
                          <a:cs typeface="Segoe UI" panose="020B0502040204020203" pitchFamily="34" charset="0"/>
                        </a:rPr>
                        <a:t>Credits Needed</a:t>
                      </a:r>
                    </a:p>
                  </a:txBody>
                  <a:tcPr>
                    <a:solidFill>
                      <a:schemeClr val="tx2"/>
                    </a:solidFill>
                  </a:tcPr>
                </a:tc>
                <a:tc>
                  <a:txBody>
                    <a:bodyPr/>
                    <a:lstStyle/>
                    <a:p>
                      <a:pPr algn="ctr"/>
                      <a:r>
                        <a:rPr lang="en-GB" sz="1600" dirty="0">
                          <a:solidFill>
                            <a:srgbClr val="998546"/>
                          </a:solidFill>
                          <a:latin typeface="Segoe UI" panose="020B0502040204020203" pitchFamily="34" charset="0"/>
                          <a:cs typeface="Segoe UI" panose="020B0502040204020203" pitchFamily="34" charset="0"/>
                        </a:rPr>
                        <a:t>0.49 or lower FTE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998546"/>
                          </a:solidFill>
                          <a:latin typeface="Segoe UI" panose="020B0502040204020203" pitchFamily="34" charset="0"/>
                          <a:cs typeface="Segoe UI" panose="020B0502040204020203" pitchFamily="34" charset="0"/>
                        </a:rPr>
                        <a:t>Credits Needed</a:t>
                      </a:r>
                    </a:p>
                  </a:txBody>
                  <a:tcPr>
                    <a:solidFill>
                      <a:schemeClr val="tx2"/>
                    </a:solidFill>
                  </a:tcPr>
                </a:tc>
                <a:tc>
                  <a:txBody>
                    <a:bodyPr/>
                    <a:lstStyle/>
                    <a:p>
                      <a:pPr algn="ctr"/>
                      <a:r>
                        <a:rPr lang="en-GB" sz="1600" dirty="0">
                          <a:solidFill>
                            <a:srgbClr val="998546"/>
                          </a:solidFill>
                          <a:latin typeface="Segoe UI" panose="020B0502040204020203" pitchFamily="34" charset="0"/>
                          <a:cs typeface="Segoe UI" panose="020B0502040204020203" pitchFamily="34" charset="0"/>
                        </a:rPr>
                        <a:t>Our Recognition and ‘Thank You’</a:t>
                      </a:r>
                    </a:p>
                  </a:txBody>
                  <a:tcPr>
                    <a:solidFill>
                      <a:schemeClr val="tx2"/>
                    </a:solidFill>
                  </a:tcPr>
                </a:tc>
                <a:extLst>
                  <a:ext uri="{0D108BD9-81ED-4DB2-BD59-A6C34878D82A}">
                    <a16:rowId xmlns:a16="http://schemas.microsoft.com/office/drawing/2014/main" val="688739993"/>
                  </a:ext>
                </a:extLst>
              </a:tr>
              <a:tr h="370840">
                <a:tc>
                  <a:txBody>
                    <a:bodyPr/>
                    <a:lstStyle/>
                    <a:p>
                      <a:pPr algn="ctr"/>
                      <a:r>
                        <a:rPr lang="en-GB" sz="1400" b="0" dirty="0">
                          <a:solidFill>
                            <a:schemeClr val="bg1"/>
                          </a:solidFill>
                          <a:latin typeface="Segoe UI"/>
                          <a:cs typeface="Segoe UI"/>
                        </a:rPr>
                        <a:t>CPD Bronze</a:t>
                      </a:r>
                      <a:endParaRPr lang="en-US">
                        <a:solidFill>
                          <a:schemeClr val="bg1"/>
                        </a:solidFill>
                      </a:endParaRPr>
                    </a:p>
                    <a:p>
                      <a:pPr lvl="0" algn="ctr">
                        <a:buNone/>
                      </a:pPr>
                      <a:r>
                        <a:rPr lang="en-GB" sz="1200" b="0" i="1" dirty="0">
                          <a:solidFill>
                            <a:schemeClr val="bg1"/>
                          </a:solidFill>
                          <a:latin typeface="Segoe UI"/>
                          <a:cs typeface="Segoe UI"/>
                        </a:rPr>
                        <a:t>Standard Annual Expected Commitment</a:t>
                      </a:r>
                    </a:p>
                  </a:txBody>
                  <a:tcPr>
                    <a:solidFill>
                      <a:srgbClr val="675A2F"/>
                    </a:solidFill>
                  </a:tcPr>
                </a:tc>
                <a:tc>
                  <a:txBody>
                    <a:bodyPr/>
                    <a:lstStyle/>
                    <a:p>
                      <a:pPr algn="ctr"/>
                      <a:endParaRPr lang="en-GB" sz="1600" dirty="0">
                        <a:solidFill>
                          <a:schemeClr val="bg1"/>
                        </a:solidFill>
                        <a:latin typeface="Segoe UI"/>
                        <a:cs typeface="Segoe UI"/>
                      </a:endParaRPr>
                    </a:p>
                    <a:p>
                      <a:pPr algn="ctr"/>
                      <a:r>
                        <a:rPr lang="en-GB" sz="1600" dirty="0">
                          <a:solidFill>
                            <a:schemeClr val="bg1"/>
                          </a:solidFill>
                          <a:latin typeface="Segoe UI"/>
                          <a:cs typeface="Segoe UI"/>
                        </a:rPr>
                        <a:t>60 credits</a:t>
                      </a:r>
                    </a:p>
                  </a:txBody>
                  <a:tcPr>
                    <a:solidFill>
                      <a:srgbClr val="675A2F"/>
                    </a:solidFill>
                  </a:tcPr>
                </a:tc>
                <a:tc>
                  <a:txBody>
                    <a:bodyPr/>
                    <a:lstStyle/>
                    <a:p>
                      <a:pPr algn="ctr"/>
                      <a:endParaRPr lang="en-GB" sz="1600" dirty="0">
                        <a:solidFill>
                          <a:schemeClr val="bg1"/>
                        </a:solidFill>
                        <a:latin typeface="Segoe UI"/>
                        <a:cs typeface="Segoe UI"/>
                      </a:endParaRPr>
                    </a:p>
                    <a:p>
                      <a:pPr algn="ctr"/>
                      <a:r>
                        <a:rPr lang="en-GB" sz="1600" dirty="0">
                          <a:solidFill>
                            <a:schemeClr val="bg1"/>
                          </a:solidFill>
                          <a:latin typeface="Segoe UI"/>
                          <a:cs typeface="Segoe UI"/>
                        </a:rPr>
                        <a:t>50 credits</a:t>
                      </a:r>
                    </a:p>
                  </a:txBody>
                  <a:tcPr>
                    <a:solidFill>
                      <a:srgbClr val="675A2F"/>
                    </a:solidFill>
                  </a:tcPr>
                </a:tc>
                <a:tc>
                  <a:txBody>
                    <a:bodyPr/>
                    <a:lstStyle/>
                    <a:p>
                      <a:pPr algn="ctr"/>
                      <a:endParaRPr lang="en-GB" sz="1600" dirty="0">
                        <a:solidFill>
                          <a:schemeClr val="bg1"/>
                        </a:solidFill>
                        <a:latin typeface="Segoe UI"/>
                        <a:cs typeface="Segoe UI"/>
                      </a:endParaRPr>
                    </a:p>
                    <a:p>
                      <a:pPr algn="ctr"/>
                      <a:r>
                        <a:rPr lang="en-GB" sz="1600" dirty="0">
                          <a:solidFill>
                            <a:schemeClr val="bg1"/>
                          </a:solidFill>
                          <a:latin typeface="Segoe UI"/>
                          <a:cs typeface="Segoe UI"/>
                        </a:rPr>
                        <a:t>40 credits</a:t>
                      </a:r>
                    </a:p>
                  </a:txBody>
                  <a:tcPr>
                    <a:solidFill>
                      <a:srgbClr val="675A2F"/>
                    </a:solidFill>
                  </a:tcPr>
                </a:tc>
                <a:tc>
                  <a:txBody>
                    <a:bodyPr/>
                    <a:lstStyle/>
                    <a:p>
                      <a:pPr algn="ctr"/>
                      <a:endParaRPr lang="en-GB" sz="1600" dirty="0">
                        <a:solidFill>
                          <a:schemeClr val="bg1"/>
                        </a:solidFill>
                        <a:latin typeface="Segoe UI"/>
                        <a:cs typeface="Segoe UI"/>
                      </a:endParaRPr>
                    </a:p>
                    <a:p>
                      <a:pPr algn="ctr"/>
                      <a:r>
                        <a:rPr lang="en-GB" sz="1600" dirty="0">
                          <a:solidFill>
                            <a:schemeClr val="bg1"/>
                          </a:solidFill>
                          <a:latin typeface="Segoe UI"/>
                          <a:cs typeface="Segoe UI"/>
                        </a:rPr>
                        <a:t>30 credits</a:t>
                      </a:r>
                    </a:p>
                  </a:txBody>
                  <a:tcPr>
                    <a:solidFill>
                      <a:srgbClr val="675A2F"/>
                    </a:solidFill>
                  </a:tcPr>
                </a:tc>
                <a:tc>
                  <a:txBody>
                    <a:bodyPr/>
                    <a:lstStyle/>
                    <a:p>
                      <a:pPr algn="ctr"/>
                      <a:r>
                        <a:rPr lang="en-GB" sz="1200" dirty="0">
                          <a:solidFill>
                            <a:schemeClr val="bg1"/>
                          </a:solidFill>
                          <a:latin typeface="Segoe UI"/>
                          <a:cs typeface="Segoe UI"/>
                        </a:rPr>
                        <a:t>Successful sign off of CPD section on school appraisal record</a:t>
                      </a:r>
                    </a:p>
                  </a:txBody>
                  <a:tcPr>
                    <a:solidFill>
                      <a:srgbClr val="675A2F"/>
                    </a:solidFill>
                  </a:tcPr>
                </a:tc>
                <a:extLst>
                  <a:ext uri="{0D108BD9-81ED-4DB2-BD59-A6C34878D82A}">
                    <a16:rowId xmlns:a16="http://schemas.microsoft.com/office/drawing/2014/main" val="1041608010"/>
                  </a:ext>
                </a:extLst>
              </a:tr>
              <a:tr h="370840">
                <a:tc>
                  <a:txBody>
                    <a:bodyPr/>
                    <a:lstStyle/>
                    <a:p>
                      <a:pPr algn="ctr"/>
                      <a:r>
                        <a:rPr lang="en-GB" sz="1400" b="0" dirty="0">
                          <a:solidFill>
                            <a:schemeClr val="tx2"/>
                          </a:solidFill>
                          <a:latin typeface="Segoe UI"/>
                          <a:cs typeface="Segoe UI"/>
                        </a:rPr>
                        <a:t>CPD Silver</a:t>
                      </a:r>
                      <a:endParaRPr lang="en-GB" sz="1400" b="0" dirty="0">
                        <a:solidFill>
                          <a:schemeClr val="tx2"/>
                        </a:solidFill>
                        <a:latin typeface="Segoe UI" panose="020B0502040204020203" pitchFamily="34" charset="0"/>
                        <a:cs typeface="Segoe UI" panose="020B0502040204020203" pitchFamily="34" charset="0"/>
                      </a:endParaRPr>
                    </a:p>
                    <a:p>
                      <a:pPr algn="ctr"/>
                      <a:endParaRPr lang="en-GB" sz="1400" b="0" dirty="0">
                        <a:solidFill>
                          <a:schemeClr val="tx2"/>
                        </a:solidFill>
                        <a:latin typeface="Segoe UI" panose="020B0502040204020203" pitchFamily="34" charset="0"/>
                        <a:cs typeface="Segoe UI" panose="020B0502040204020203" pitchFamily="34" charset="0"/>
                      </a:endParaRPr>
                    </a:p>
                  </a:txBody>
                  <a:tcPr>
                    <a:solidFill>
                      <a:schemeClr val="bg1">
                        <a:lumMod val="85000"/>
                      </a:schemeClr>
                    </a:solidFill>
                  </a:tcPr>
                </a:tc>
                <a:tc>
                  <a:txBody>
                    <a:bodyPr/>
                    <a:lstStyle/>
                    <a:p>
                      <a:pPr algn="ctr"/>
                      <a:r>
                        <a:rPr lang="en-GB" sz="1600" dirty="0">
                          <a:solidFill>
                            <a:schemeClr val="tx2"/>
                          </a:solidFill>
                          <a:latin typeface="Segoe UI" panose="020B0502040204020203" pitchFamily="34" charset="0"/>
                          <a:cs typeface="Segoe UI" panose="020B0502040204020203" pitchFamily="34" charset="0"/>
                        </a:rPr>
                        <a:t>90 credits</a:t>
                      </a:r>
                    </a:p>
                  </a:txBody>
                  <a:tcPr>
                    <a:solidFill>
                      <a:schemeClr val="bg1">
                        <a:lumMod val="85000"/>
                      </a:schemeClr>
                    </a:solidFill>
                  </a:tcPr>
                </a:tc>
                <a:tc>
                  <a:txBody>
                    <a:bodyPr/>
                    <a:lstStyle/>
                    <a:p>
                      <a:pPr algn="ctr"/>
                      <a:r>
                        <a:rPr lang="en-GB" sz="1600" dirty="0">
                          <a:solidFill>
                            <a:schemeClr val="tx2"/>
                          </a:solidFill>
                          <a:latin typeface="Segoe UI" panose="020B0502040204020203" pitchFamily="34" charset="0"/>
                          <a:cs typeface="Segoe UI" panose="020B0502040204020203" pitchFamily="34" charset="0"/>
                        </a:rPr>
                        <a:t>80 credits</a:t>
                      </a:r>
                    </a:p>
                  </a:txBody>
                  <a:tcPr>
                    <a:solidFill>
                      <a:schemeClr val="bg1">
                        <a:lumMod val="85000"/>
                      </a:schemeClr>
                    </a:solidFill>
                  </a:tcPr>
                </a:tc>
                <a:tc>
                  <a:txBody>
                    <a:bodyPr/>
                    <a:lstStyle/>
                    <a:p>
                      <a:pPr algn="ctr"/>
                      <a:r>
                        <a:rPr lang="en-GB" sz="1600" dirty="0">
                          <a:solidFill>
                            <a:schemeClr val="tx2"/>
                          </a:solidFill>
                          <a:latin typeface="Segoe UI" panose="020B0502040204020203" pitchFamily="34" charset="0"/>
                          <a:cs typeface="Segoe UI" panose="020B0502040204020203" pitchFamily="34" charset="0"/>
                        </a:rPr>
                        <a:t>60 credits</a:t>
                      </a:r>
                    </a:p>
                  </a:txBody>
                  <a:tcPr>
                    <a:solidFill>
                      <a:schemeClr val="bg1">
                        <a:lumMod val="85000"/>
                      </a:schemeClr>
                    </a:solidFill>
                  </a:tcPr>
                </a:tc>
                <a:tc>
                  <a:txBody>
                    <a:bodyPr/>
                    <a:lstStyle/>
                    <a:p>
                      <a:pPr algn="ctr"/>
                      <a:r>
                        <a:rPr lang="en-GB" sz="1600" dirty="0">
                          <a:solidFill>
                            <a:schemeClr val="tx2"/>
                          </a:solidFill>
                          <a:latin typeface="Segoe UI" panose="020B0502040204020203" pitchFamily="34" charset="0"/>
                          <a:cs typeface="Segoe UI" panose="020B0502040204020203" pitchFamily="34" charset="0"/>
                        </a:rPr>
                        <a:t>50 credits</a:t>
                      </a:r>
                    </a:p>
                  </a:txBody>
                  <a:tcPr>
                    <a:solidFill>
                      <a:schemeClr val="bg1">
                        <a:lumMod val="85000"/>
                      </a:schemeClr>
                    </a:solidFill>
                  </a:tcPr>
                </a:tc>
                <a:tc>
                  <a:txBody>
                    <a:bodyPr/>
                    <a:lstStyle/>
                    <a:p>
                      <a:pPr algn="ctr"/>
                      <a:r>
                        <a:rPr lang="en-GB" sz="1200" dirty="0">
                          <a:solidFill>
                            <a:schemeClr val="tx2"/>
                          </a:solidFill>
                          <a:latin typeface="Segoe UI" panose="020B0502040204020203" pitchFamily="34" charset="0"/>
                          <a:cs typeface="Segoe UI" panose="020B0502040204020203" pitchFamily="34" charset="0"/>
                        </a:rPr>
                        <a:t>£25 gift card</a:t>
                      </a:r>
                    </a:p>
                  </a:txBody>
                  <a:tcPr>
                    <a:solidFill>
                      <a:schemeClr val="bg1">
                        <a:lumMod val="85000"/>
                      </a:schemeClr>
                    </a:solidFill>
                  </a:tcPr>
                </a:tc>
                <a:extLst>
                  <a:ext uri="{0D108BD9-81ED-4DB2-BD59-A6C34878D82A}">
                    <a16:rowId xmlns:a16="http://schemas.microsoft.com/office/drawing/2014/main" val="2767161386"/>
                  </a:ext>
                </a:extLst>
              </a:tr>
              <a:tr h="370840">
                <a:tc>
                  <a:txBody>
                    <a:bodyPr/>
                    <a:lstStyle/>
                    <a:p>
                      <a:pPr algn="ctr"/>
                      <a:endParaRPr lang="en-GB" sz="1400" b="0" dirty="0">
                        <a:solidFill>
                          <a:schemeClr val="tx2"/>
                        </a:solidFill>
                        <a:latin typeface="Segoe UI" panose="020B0502040204020203" pitchFamily="34" charset="0"/>
                        <a:cs typeface="Segoe UI" panose="020B0502040204020203" pitchFamily="34" charset="0"/>
                      </a:endParaRPr>
                    </a:p>
                    <a:p>
                      <a:pPr algn="ctr"/>
                      <a:r>
                        <a:rPr lang="en-GB" sz="1400" b="0" dirty="0">
                          <a:solidFill>
                            <a:schemeClr val="tx2"/>
                          </a:solidFill>
                          <a:latin typeface="Segoe UI"/>
                          <a:cs typeface="Segoe UI"/>
                        </a:rPr>
                        <a:t>CPD Gold</a:t>
                      </a:r>
                    </a:p>
                  </a:txBody>
                  <a:tcPr>
                    <a:solidFill>
                      <a:srgbClr val="B49F5C"/>
                    </a:solidFill>
                  </a:tcPr>
                </a:tc>
                <a:tc>
                  <a:txBody>
                    <a:bodyPr/>
                    <a:lstStyle/>
                    <a:p>
                      <a:pPr algn="ctr"/>
                      <a:endParaRPr lang="en-GB" sz="1600" dirty="0">
                        <a:solidFill>
                          <a:schemeClr val="tx2"/>
                        </a:solidFill>
                        <a:latin typeface="Segoe UI" panose="020B0502040204020203" pitchFamily="34" charset="0"/>
                        <a:cs typeface="Segoe UI" panose="020B0502040204020203" pitchFamily="34" charset="0"/>
                      </a:endParaRPr>
                    </a:p>
                    <a:p>
                      <a:pPr algn="ctr"/>
                      <a:r>
                        <a:rPr lang="en-GB" sz="1600" dirty="0">
                          <a:solidFill>
                            <a:schemeClr val="tx2"/>
                          </a:solidFill>
                          <a:latin typeface="Segoe UI" panose="020B0502040204020203" pitchFamily="34" charset="0"/>
                          <a:cs typeface="Segoe UI" panose="020B0502040204020203" pitchFamily="34" charset="0"/>
                        </a:rPr>
                        <a:t>120 credits</a:t>
                      </a:r>
                    </a:p>
                  </a:txBody>
                  <a:tcPr>
                    <a:solidFill>
                      <a:srgbClr val="B49F5C"/>
                    </a:solidFill>
                  </a:tcPr>
                </a:tc>
                <a:tc>
                  <a:txBody>
                    <a:bodyPr/>
                    <a:lstStyle/>
                    <a:p>
                      <a:pPr algn="ctr"/>
                      <a:endParaRPr lang="en-GB" sz="1600" dirty="0">
                        <a:solidFill>
                          <a:schemeClr val="tx2"/>
                        </a:solidFill>
                        <a:latin typeface="Segoe UI" panose="020B0502040204020203" pitchFamily="34" charset="0"/>
                        <a:cs typeface="Segoe UI" panose="020B0502040204020203" pitchFamily="34" charset="0"/>
                      </a:endParaRPr>
                    </a:p>
                    <a:p>
                      <a:pPr algn="ctr"/>
                      <a:r>
                        <a:rPr lang="en-GB" sz="1600" dirty="0">
                          <a:solidFill>
                            <a:schemeClr val="tx2"/>
                          </a:solidFill>
                          <a:latin typeface="Segoe UI" panose="020B0502040204020203" pitchFamily="34" charset="0"/>
                          <a:cs typeface="Segoe UI" panose="020B0502040204020203" pitchFamily="34" charset="0"/>
                        </a:rPr>
                        <a:t>110 credits</a:t>
                      </a:r>
                    </a:p>
                  </a:txBody>
                  <a:tcPr>
                    <a:solidFill>
                      <a:srgbClr val="B49F5C"/>
                    </a:solidFill>
                  </a:tcPr>
                </a:tc>
                <a:tc>
                  <a:txBody>
                    <a:bodyPr/>
                    <a:lstStyle/>
                    <a:p>
                      <a:pPr algn="ctr"/>
                      <a:endParaRPr lang="en-GB" sz="1600" dirty="0">
                        <a:solidFill>
                          <a:schemeClr val="tx2"/>
                        </a:solidFill>
                        <a:latin typeface="Segoe UI" panose="020B0502040204020203" pitchFamily="34" charset="0"/>
                        <a:cs typeface="Segoe UI" panose="020B0502040204020203" pitchFamily="34" charset="0"/>
                      </a:endParaRPr>
                    </a:p>
                    <a:p>
                      <a:pPr algn="ctr"/>
                      <a:r>
                        <a:rPr lang="en-GB" sz="1600" dirty="0">
                          <a:solidFill>
                            <a:schemeClr val="tx2"/>
                          </a:solidFill>
                          <a:latin typeface="Segoe UI" panose="020B0502040204020203" pitchFamily="34" charset="0"/>
                          <a:cs typeface="Segoe UI" panose="020B0502040204020203" pitchFamily="34" charset="0"/>
                        </a:rPr>
                        <a:t>80 credits</a:t>
                      </a:r>
                    </a:p>
                  </a:txBody>
                  <a:tcPr>
                    <a:solidFill>
                      <a:srgbClr val="B49F5C"/>
                    </a:solidFill>
                  </a:tcPr>
                </a:tc>
                <a:tc>
                  <a:txBody>
                    <a:bodyPr/>
                    <a:lstStyle/>
                    <a:p>
                      <a:pPr algn="ctr"/>
                      <a:endParaRPr lang="en-GB" sz="1600" dirty="0">
                        <a:solidFill>
                          <a:schemeClr val="tx2"/>
                        </a:solidFill>
                        <a:latin typeface="Segoe UI" panose="020B0502040204020203" pitchFamily="34" charset="0"/>
                        <a:cs typeface="Segoe UI" panose="020B0502040204020203" pitchFamily="34" charset="0"/>
                      </a:endParaRPr>
                    </a:p>
                    <a:p>
                      <a:pPr algn="ctr"/>
                      <a:r>
                        <a:rPr lang="en-GB" sz="1600" dirty="0">
                          <a:solidFill>
                            <a:schemeClr val="tx2"/>
                          </a:solidFill>
                          <a:latin typeface="Segoe UI" panose="020B0502040204020203" pitchFamily="34" charset="0"/>
                          <a:cs typeface="Segoe UI" panose="020B0502040204020203" pitchFamily="34" charset="0"/>
                        </a:rPr>
                        <a:t>70 credits</a:t>
                      </a:r>
                    </a:p>
                  </a:txBody>
                  <a:tcPr>
                    <a:solidFill>
                      <a:srgbClr val="B49F5C"/>
                    </a:solidFill>
                  </a:tcPr>
                </a:tc>
                <a:tc>
                  <a:txBody>
                    <a:bodyPr/>
                    <a:lstStyle/>
                    <a:p>
                      <a:pPr algn="ctr"/>
                      <a:r>
                        <a:rPr lang="en-GB" sz="1200" dirty="0">
                          <a:solidFill>
                            <a:schemeClr val="tx2"/>
                          </a:solidFill>
                          <a:latin typeface="Segoe UI" panose="020B0502040204020203" pitchFamily="34" charset="0"/>
                          <a:cs typeface="Segoe UI" panose="020B0502040204020203" pitchFamily="34" charset="0"/>
                        </a:rPr>
                        <a:t>0.5 day off school, on a day to be agreed with SLT</a:t>
                      </a:r>
                    </a:p>
                  </a:txBody>
                  <a:tcPr>
                    <a:solidFill>
                      <a:srgbClr val="B49F5C"/>
                    </a:solidFill>
                  </a:tcPr>
                </a:tc>
                <a:extLst>
                  <a:ext uri="{0D108BD9-81ED-4DB2-BD59-A6C34878D82A}">
                    <a16:rowId xmlns:a16="http://schemas.microsoft.com/office/drawing/2014/main" val="365477907"/>
                  </a:ext>
                </a:extLst>
              </a:tr>
              <a:tr h="370840">
                <a:tc>
                  <a:txBody>
                    <a:bodyPr/>
                    <a:lstStyle/>
                    <a:p>
                      <a:pPr algn="ctr"/>
                      <a:endParaRPr lang="en-GB" sz="1400" b="0" dirty="0">
                        <a:solidFill>
                          <a:schemeClr val="tx2"/>
                        </a:solidFill>
                        <a:latin typeface="Segoe UI" panose="020B0502040204020203" pitchFamily="34" charset="0"/>
                        <a:cs typeface="Segoe UI" panose="020B0502040204020203" pitchFamily="34" charset="0"/>
                      </a:endParaRPr>
                    </a:p>
                    <a:p>
                      <a:pPr algn="ctr"/>
                      <a:r>
                        <a:rPr lang="en-GB" sz="1400" b="0" dirty="0">
                          <a:solidFill>
                            <a:schemeClr val="tx2"/>
                          </a:solidFill>
                          <a:latin typeface="Segoe UI"/>
                          <a:cs typeface="Segoe UI"/>
                        </a:rPr>
                        <a:t>CPD Platinum</a:t>
                      </a:r>
                    </a:p>
                  </a:txBody>
                  <a:tcPr>
                    <a:solidFill>
                      <a:srgbClr val="E4DDC6"/>
                    </a:solidFill>
                  </a:tcPr>
                </a:tc>
                <a:tc>
                  <a:txBody>
                    <a:bodyPr/>
                    <a:lstStyle/>
                    <a:p>
                      <a:pPr algn="ctr"/>
                      <a:endParaRPr lang="en-GB" sz="1600" dirty="0">
                        <a:solidFill>
                          <a:schemeClr val="tx2"/>
                        </a:solidFill>
                        <a:latin typeface="Segoe UI" panose="020B0502040204020203" pitchFamily="34" charset="0"/>
                        <a:cs typeface="Segoe UI" panose="020B0502040204020203" pitchFamily="34" charset="0"/>
                      </a:endParaRPr>
                    </a:p>
                    <a:p>
                      <a:pPr algn="ctr"/>
                      <a:r>
                        <a:rPr lang="en-GB" sz="1600" dirty="0">
                          <a:solidFill>
                            <a:schemeClr val="tx2"/>
                          </a:solidFill>
                          <a:latin typeface="Segoe UI" panose="020B0502040204020203" pitchFamily="34" charset="0"/>
                          <a:cs typeface="Segoe UI" panose="020B0502040204020203" pitchFamily="34" charset="0"/>
                        </a:rPr>
                        <a:t>150 credits</a:t>
                      </a:r>
                    </a:p>
                    <a:p>
                      <a:pPr algn="ctr"/>
                      <a:endParaRPr lang="en-GB" sz="1600" dirty="0">
                        <a:solidFill>
                          <a:schemeClr val="tx2"/>
                        </a:solidFill>
                        <a:latin typeface="Segoe UI" panose="020B0502040204020203" pitchFamily="34" charset="0"/>
                        <a:cs typeface="Segoe UI" panose="020B0502040204020203" pitchFamily="34" charset="0"/>
                      </a:endParaRPr>
                    </a:p>
                  </a:txBody>
                  <a:tcPr>
                    <a:solidFill>
                      <a:srgbClr val="E4DDC6"/>
                    </a:solidFill>
                  </a:tcPr>
                </a:tc>
                <a:tc>
                  <a:txBody>
                    <a:bodyPr/>
                    <a:lstStyle/>
                    <a:p>
                      <a:pPr algn="ctr"/>
                      <a:endParaRPr lang="en-GB" sz="1600" dirty="0">
                        <a:solidFill>
                          <a:schemeClr val="tx2"/>
                        </a:solidFill>
                        <a:latin typeface="Segoe UI" panose="020B0502040204020203" pitchFamily="34" charset="0"/>
                        <a:cs typeface="Segoe UI" panose="020B0502040204020203" pitchFamily="34" charset="0"/>
                      </a:endParaRPr>
                    </a:p>
                    <a:p>
                      <a:pPr algn="ctr"/>
                      <a:r>
                        <a:rPr lang="en-GB" sz="1600" dirty="0">
                          <a:solidFill>
                            <a:schemeClr val="tx2"/>
                          </a:solidFill>
                          <a:latin typeface="Segoe UI" panose="020B0502040204020203" pitchFamily="34" charset="0"/>
                          <a:cs typeface="Segoe UI" panose="020B0502040204020203" pitchFamily="34" charset="0"/>
                        </a:rPr>
                        <a:t>140 credits</a:t>
                      </a:r>
                    </a:p>
                  </a:txBody>
                  <a:tcPr>
                    <a:solidFill>
                      <a:srgbClr val="E4DDC6"/>
                    </a:solidFill>
                  </a:tcPr>
                </a:tc>
                <a:tc>
                  <a:txBody>
                    <a:bodyPr/>
                    <a:lstStyle/>
                    <a:p>
                      <a:pPr algn="ctr"/>
                      <a:endParaRPr lang="en-GB" sz="1600" dirty="0">
                        <a:solidFill>
                          <a:schemeClr val="tx2"/>
                        </a:solidFill>
                        <a:latin typeface="Segoe UI" panose="020B0502040204020203" pitchFamily="34" charset="0"/>
                        <a:cs typeface="Segoe UI" panose="020B0502040204020203" pitchFamily="34" charset="0"/>
                      </a:endParaRPr>
                    </a:p>
                    <a:p>
                      <a:pPr algn="ctr"/>
                      <a:r>
                        <a:rPr lang="en-GB" sz="1600" dirty="0">
                          <a:solidFill>
                            <a:schemeClr val="tx2"/>
                          </a:solidFill>
                          <a:latin typeface="Segoe UI" panose="020B0502040204020203" pitchFamily="34" charset="0"/>
                          <a:cs typeface="Segoe UI" panose="020B0502040204020203" pitchFamily="34" charset="0"/>
                        </a:rPr>
                        <a:t>100 credits</a:t>
                      </a:r>
                    </a:p>
                  </a:txBody>
                  <a:tcPr>
                    <a:solidFill>
                      <a:srgbClr val="E4DDC6"/>
                    </a:solidFill>
                  </a:tcPr>
                </a:tc>
                <a:tc>
                  <a:txBody>
                    <a:bodyPr/>
                    <a:lstStyle/>
                    <a:p>
                      <a:pPr algn="ctr"/>
                      <a:endParaRPr lang="en-GB" sz="1600" dirty="0">
                        <a:solidFill>
                          <a:schemeClr val="tx2"/>
                        </a:solidFill>
                        <a:latin typeface="Segoe UI" panose="020B0502040204020203" pitchFamily="34" charset="0"/>
                        <a:cs typeface="Segoe UI" panose="020B0502040204020203" pitchFamily="34" charset="0"/>
                      </a:endParaRPr>
                    </a:p>
                    <a:p>
                      <a:pPr algn="ctr"/>
                      <a:r>
                        <a:rPr lang="en-GB" sz="1600" dirty="0">
                          <a:solidFill>
                            <a:schemeClr val="tx2"/>
                          </a:solidFill>
                          <a:latin typeface="Segoe UI" panose="020B0502040204020203" pitchFamily="34" charset="0"/>
                          <a:cs typeface="Segoe UI" panose="020B0502040204020203" pitchFamily="34" charset="0"/>
                        </a:rPr>
                        <a:t>90 credits</a:t>
                      </a:r>
                    </a:p>
                  </a:txBody>
                  <a:tcPr>
                    <a:solidFill>
                      <a:srgbClr val="E4DDC6"/>
                    </a:solidFill>
                  </a:tcPr>
                </a:tc>
                <a:tc>
                  <a:txBody>
                    <a:bodyPr/>
                    <a:lstStyle/>
                    <a:p>
                      <a:pPr algn="ctr"/>
                      <a:r>
                        <a:rPr lang="en-GB" sz="1200" dirty="0">
                          <a:solidFill>
                            <a:schemeClr val="tx2"/>
                          </a:solidFill>
                          <a:latin typeface="Segoe UI" panose="020B0502040204020203" pitchFamily="34" charset="0"/>
                          <a:cs typeface="Segoe UI" panose="020B0502040204020203" pitchFamily="34" charset="0"/>
                        </a:rPr>
                        <a:t>Day off school, on a day to be agreed with SLT</a:t>
                      </a:r>
                    </a:p>
                  </a:txBody>
                  <a:tcPr>
                    <a:solidFill>
                      <a:srgbClr val="E4DDC6"/>
                    </a:solidFill>
                  </a:tcPr>
                </a:tc>
                <a:extLst>
                  <a:ext uri="{0D108BD9-81ED-4DB2-BD59-A6C34878D82A}">
                    <a16:rowId xmlns:a16="http://schemas.microsoft.com/office/drawing/2014/main" val="520599264"/>
                  </a:ext>
                </a:extLst>
              </a:tr>
            </a:tbl>
          </a:graphicData>
        </a:graphic>
      </p:graphicFrame>
      <p:sp>
        <p:nvSpPr>
          <p:cNvPr id="3" name="TextBox 2">
            <a:extLst>
              <a:ext uri="{FF2B5EF4-FFF2-40B4-BE49-F238E27FC236}">
                <a16:creationId xmlns:a16="http://schemas.microsoft.com/office/drawing/2014/main" id="{570D715D-8E58-B6DA-334D-959529CD775A}"/>
              </a:ext>
            </a:extLst>
          </p:cNvPr>
          <p:cNvSpPr txBox="1"/>
          <p:nvPr/>
        </p:nvSpPr>
        <p:spPr>
          <a:xfrm>
            <a:off x="276769" y="224704"/>
            <a:ext cx="3875354" cy="646331"/>
          </a:xfrm>
          <a:prstGeom prst="rect">
            <a:avLst/>
          </a:prstGeom>
          <a:noFill/>
        </p:spPr>
        <p:txBody>
          <a:bodyPr wrap="square" rtlCol="0">
            <a:spAutoFit/>
          </a:bodyPr>
          <a:lstStyle/>
          <a:p>
            <a:r>
              <a:rPr lang="en-GB" sz="3600" b="1" dirty="0">
                <a:solidFill>
                  <a:schemeClr val="tx2"/>
                </a:solidFill>
                <a:latin typeface="OPTILawrence" pitchFamily="50" charset="0"/>
              </a:rPr>
              <a:t>CPD Milestones</a:t>
            </a:r>
          </a:p>
        </p:txBody>
      </p:sp>
      <p:sp>
        <p:nvSpPr>
          <p:cNvPr id="4" name="Speech Bubble: Rectangle with Corners Rounded 3">
            <a:extLst>
              <a:ext uri="{FF2B5EF4-FFF2-40B4-BE49-F238E27FC236}">
                <a16:creationId xmlns:a16="http://schemas.microsoft.com/office/drawing/2014/main" id="{2619022D-8B01-355E-562D-97700EC1C3A2}"/>
              </a:ext>
            </a:extLst>
          </p:cNvPr>
          <p:cNvSpPr/>
          <p:nvPr/>
        </p:nvSpPr>
        <p:spPr>
          <a:xfrm>
            <a:off x="3295756" y="2732958"/>
            <a:ext cx="1551963" cy="343949"/>
          </a:xfrm>
          <a:prstGeom prst="wedgeRoundRectCallout">
            <a:avLst>
              <a:gd name="adj1" fmla="val -19752"/>
              <a:gd name="adj2" fmla="val 28354"/>
              <a:gd name="adj3" fmla="val 16667"/>
            </a:avLst>
          </a:prstGeom>
          <a:solidFill>
            <a:srgbClr val="675A2F"/>
          </a:solidFill>
          <a:ln>
            <a:solidFill>
              <a:srgbClr val="675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02060"/>
                </a:solidFill>
                <a:latin typeface="Segoe UI" panose="020B0502040204020203" pitchFamily="34" charset="0"/>
                <a:cs typeface="Segoe UI" panose="020B0502040204020203" pitchFamily="34" charset="0"/>
              </a:rPr>
              <a:t>Standard Annual Expectation</a:t>
            </a:r>
          </a:p>
        </p:txBody>
      </p:sp>
      <p:sp>
        <p:nvSpPr>
          <p:cNvPr id="5" name="Speech Bubble: Rectangle with Corners Rounded 4">
            <a:extLst>
              <a:ext uri="{FF2B5EF4-FFF2-40B4-BE49-F238E27FC236}">
                <a16:creationId xmlns:a16="http://schemas.microsoft.com/office/drawing/2014/main" id="{95B8B4BE-E6FD-3D95-493B-6FC5C6F916A2}"/>
              </a:ext>
            </a:extLst>
          </p:cNvPr>
          <p:cNvSpPr/>
          <p:nvPr/>
        </p:nvSpPr>
        <p:spPr>
          <a:xfrm>
            <a:off x="6274965" y="1477948"/>
            <a:ext cx="1551963" cy="343949"/>
          </a:xfrm>
          <a:prstGeom prst="wedgeRoundRectCallout">
            <a:avLst>
              <a:gd name="adj1" fmla="val -19752"/>
              <a:gd name="adj2" fmla="val 28354"/>
              <a:gd name="adj3" fmla="val 16667"/>
            </a:avLst>
          </a:prstGeom>
          <a:solidFill>
            <a:srgbClr val="E4DDC6"/>
          </a:solidFill>
          <a:ln>
            <a:solidFill>
              <a:srgbClr val="675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02060"/>
                </a:solidFill>
                <a:latin typeface="Segoe UI" panose="020B0502040204020203" pitchFamily="34" charset="0"/>
                <a:cs typeface="Segoe UI" panose="020B0502040204020203" pitchFamily="34" charset="0"/>
              </a:rPr>
              <a:t>CPD Hero</a:t>
            </a:r>
          </a:p>
        </p:txBody>
      </p:sp>
      <p:sp>
        <p:nvSpPr>
          <p:cNvPr id="6" name="Speech Bubble: Rectangle with Corners Rounded 5">
            <a:extLst>
              <a:ext uri="{FF2B5EF4-FFF2-40B4-BE49-F238E27FC236}">
                <a16:creationId xmlns:a16="http://schemas.microsoft.com/office/drawing/2014/main" id="{E8ADF034-6EC2-3978-8E71-7A1A85237570}"/>
              </a:ext>
            </a:extLst>
          </p:cNvPr>
          <p:cNvSpPr/>
          <p:nvPr/>
        </p:nvSpPr>
        <p:spPr>
          <a:xfrm>
            <a:off x="4390855" y="2314493"/>
            <a:ext cx="1551963" cy="343949"/>
          </a:xfrm>
          <a:prstGeom prst="wedgeRoundRectCallout">
            <a:avLst>
              <a:gd name="adj1" fmla="val -19752"/>
              <a:gd name="adj2" fmla="val 28354"/>
              <a:gd name="adj3" fmla="val 16667"/>
            </a:avLst>
          </a:prstGeom>
          <a:solidFill>
            <a:schemeClr val="bg1">
              <a:lumMod val="85000"/>
            </a:schemeClr>
          </a:solidFill>
          <a:ln>
            <a:solidFill>
              <a:srgbClr val="675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02060"/>
                </a:solidFill>
                <a:latin typeface="Segoe UI" panose="020B0502040204020203" pitchFamily="34" charset="0"/>
                <a:cs typeface="Segoe UI" panose="020B0502040204020203" pitchFamily="34" charset="0"/>
              </a:rPr>
              <a:t>CPD Star</a:t>
            </a:r>
          </a:p>
        </p:txBody>
      </p:sp>
      <p:sp>
        <p:nvSpPr>
          <p:cNvPr id="8" name="Speech Bubble: Rectangle with Corners Rounded 7">
            <a:extLst>
              <a:ext uri="{FF2B5EF4-FFF2-40B4-BE49-F238E27FC236}">
                <a16:creationId xmlns:a16="http://schemas.microsoft.com/office/drawing/2014/main" id="{B1961541-FE27-ECB5-44F0-B66711BE8D7D}"/>
              </a:ext>
            </a:extLst>
          </p:cNvPr>
          <p:cNvSpPr/>
          <p:nvPr/>
        </p:nvSpPr>
        <p:spPr>
          <a:xfrm>
            <a:off x="5320018" y="1906598"/>
            <a:ext cx="1551963" cy="343949"/>
          </a:xfrm>
          <a:prstGeom prst="wedgeRoundRectCallout">
            <a:avLst>
              <a:gd name="adj1" fmla="val -19752"/>
              <a:gd name="adj2" fmla="val 28354"/>
              <a:gd name="adj3" fmla="val 16667"/>
            </a:avLst>
          </a:prstGeom>
          <a:solidFill>
            <a:srgbClr val="B49F5C"/>
          </a:solidFill>
          <a:ln>
            <a:solidFill>
              <a:srgbClr val="675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02060"/>
                </a:solidFill>
                <a:latin typeface="Segoe UI" panose="020B0502040204020203" pitchFamily="34" charset="0"/>
                <a:cs typeface="Segoe UI" panose="020B0502040204020203" pitchFamily="34" charset="0"/>
              </a:rPr>
              <a:t>CPD Champion</a:t>
            </a:r>
          </a:p>
        </p:txBody>
      </p:sp>
      <p:pic>
        <p:nvPicPr>
          <p:cNvPr id="3074" name="Picture 2" descr="Pin on Arthritis Awful">
            <a:extLst>
              <a:ext uri="{FF2B5EF4-FFF2-40B4-BE49-F238E27FC236}">
                <a16:creationId xmlns:a16="http://schemas.microsoft.com/office/drawing/2014/main" id="{09B4E6E9-F098-CF5E-70FE-30362CC10E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65" r="12721"/>
          <a:stretch/>
        </p:blipFill>
        <p:spPr bwMode="auto">
          <a:xfrm rot="1052020">
            <a:off x="3734498" y="1638407"/>
            <a:ext cx="674480" cy="93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156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Golden Thread Webinar Series – CASAT OnDemand">
            <a:extLst>
              <a:ext uri="{FF2B5EF4-FFF2-40B4-BE49-F238E27FC236}">
                <a16:creationId xmlns:a16="http://schemas.microsoft.com/office/drawing/2014/main" id="{AFB13D73-E1F5-AE29-7F7B-6ECF61D429CC}"/>
              </a:ext>
            </a:extLst>
          </p:cNvPr>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C8EE578-48FD-A271-425C-9E83CFBEDF3C}"/>
              </a:ext>
            </a:extLst>
          </p:cNvPr>
          <p:cNvSpPr>
            <a:spLocks noGrp="1"/>
          </p:cNvSpPr>
          <p:nvPr>
            <p:ph type="title"/>
          </p:nvPr>
        </p:nvSpPr>
        <p:spPr>
          <a:xfrm>
            <a:off x="410547" y="133631"/>
            <a:ext cx="10283496" cy="1325563"/>
          </a:xfrm>
        </p:spPr>
        <p:txBody>
          <a:bodyPr/>
          <a:lstStyle/>
          <a:p>
            <a:r>
              <a:rPr lang="en-GB" b="1" dirty="0">
                <a:solidFill>
                  <a:srgbClr val="998546"/>
                </a:solidFill>
                <a:latin typeface="OPTILawrence" pitchFamily="50" charset="0"/>
              </a:rPr>
              <a:t>Golden Thread</a:t>
            </a:r>
          </a:p>
        </p:txBody>
      </p:sp>
      <p:sp>
        <p:nvSpPr>
          <p:cNvPr id="7" name="TextBox 6">
            <a:extLst>
              <a:ext uri="{FF2B5EF4-FFF2-40B4-BE49-F238E27FC236}">
                <a16:creationId xmlns:a16="http://schemas.microsoft.com/office/drawing/2014/main" id="{58D9AD55-E060-AA6D-CE07-6F7686DDF722}"/>
              </a:ext>
            </a:extLst>
          </p:cNvPr>
          <p:cNvSpPr txBox="1"/>
          <p:nvPr/>
        </p:nvSpPr>
        <p:spPr>
          <a:xfrm>
            <a:off x="4417435" y="486088"/>
            <a:ext cx="7490137" cy="584775"/>
          </a:xfrm>
          <a:prstGeom prst="rect">
            <a:avLst/>
          </a:prstGeom>
          <a:noFill/>
        </p:spPr>
        <p:txBody>
          <a:bodyPr wrap="square">
            <a:spAutoFit/>
          </a:bodyPr>
          <a:lstStyle/>
          <a:p>
            <a:pPr algn="ctr"/>
            <a:r>
              <a:rPr lang="en-GB" sz="1600" b="0" i="0" dirty="0">
                <a:solidFill>
                  <a:schemeClr val="tx2"/>
                </a:solidFill>
                <a:effectLst/>
                <a:latin typeface="Segoe UI" panose="020B0502040204020203" pitchFamily="34" charset="0"/>
                <a:cs typeface="Segoe UI" panose="020B0502040204020203" pitchFamily="34" charset="0"/>
              </a:rPr>
              <a:t>The 'golden thread' refers to high-quality evidence underpinning support, training and development available throughout a teacher's career</a:t>
            </a:r>
            <a:endParaRPr lang="en-GB" sz="1600" dirty="0">
              <a:solidFill>
                <a:schemeClr val="tx2"/>
              </a:solidFill>
              <a:latin typeface="Segoe UI" panose="020B0502040204020203" pitchFamily="34" charset="0"/>
              <a:cs typeface="Segoe UI" panose="020B0502040204020203" pitchFamily="34" charset="0"/>
            </a:endParaRPr>
          </a:p>
        </p:txBody>
      </p:sp>
      <p:sp>
        <p:nvSpPr>
          <p:cNvPr id="8" name="Flowchart: Process 7">
            <a:extLst>
              <a:ext uri="{FF2B5EF4-FFF2-40B4-BE49-F238E27FC236}">
                <a16:creationId xmlns:a16="http://schemas.microsoft.com/office/drawing/2014/main" id="{5E3FBA34-BE63-41A2-90F9-D9DC1BE561AC}"/>
              </a:ext>
            </a:extLst>
          </p:cNvPr>
          <p:cNvSpPr/>
          <p:nvPr/>
        </p:nvSpPr>
        <p:spPr>
          <a:xfrm>
            <a:off x="819702" y="1765005"/>
            <a:ext cx="1265274" cy="637953"/>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Segoe UI" panose="020B0502040204020203" pitchFamily="34" charset="0"/>
                <a:cs typeface="Segoe UI" panose="020B0502040204020203" pitchFamily="34" charset="0"/>
              </a:rPr>
              <a:t>Who?</a:t>
            </a:r>
          </a:p>
        </p:txBody>
      </p:sp>
      <p:sp>
        <p:nvSpPr>
          <p:cNvPr id="9" name="Flowchart: Process 8">
            <a:extLst>
              <a:ext uri="{FF2B5EF4-FFF2-40B4-BE49-F238E27FC236}">
                <a16:creationId xmlns:a16="http://schemas.microsoft.com/office/drawing/2014/main" id="{1601816B-36A4-D6CA-A753-75CA08E20483}"/>
              </a:ext>
            </a:extLst>
          </p:cNvPr>
          <p:cNvSpPr/>
          <p:nvPr/>
        </p:nvSpPr>
        <p:spPr>
          <a:xfrm>
            <a:off x="796617" y="4263128"/>
            <a:ext cx="1265274" cy="637953"/>
          </a:xfrm>
          <a:prstGeom prst="flowChartProcess">
            <a:avLst/>
          </a:prstGeom>
          <a:solidFill>
            <a:srgbClr val="E3DABF"/>
          </a:solidFill>
          <a:ln>
            <a:solidFill>
              <a:srgbClr val="716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Segoe UI" panose="020B0502040204020203" pitchFamily="34" charset="0"/>
                <a:cs typeface="Segoe UI" panose="020B0502040204020203" pitchFamily="34" charset="0"/>
              </a:rPr>
              <a:t>Type</a:t>
            </a:r>
          </a:p>
        </p:txBody>
      </p:sp>
      <p:sp>
        <p:nvSpPr>
          <p:cNvPr id="10" name="Flowchart: Process 9">
            <a:extLst>
              <a:ext uri="{FF2B5EF4-FFF2-40B4-BE49-F238E27FC236}">
                <a16:creationId xmlns:a16="http://schemas.microsoft.com/office/drawing/2014/main" id="{9EF71562-F048-966D-A99A-EE06E482D71C}"/>
              </a:ext>
            </a:extLst>
          </p:cNvPr>
          <p:cNvSpPr/>
          <p:nvPr/>
        </p:nvSpPr>
        <p:spPr>
          <a:xfrm>
            <a:off x="796617" y="3034834"/>
            <a:ext cx="1265274" cy="637953"/>
          </a:xfrm>
          <a:prstGeom prst="flowChartProcess">
            <a:avLst/>
          </a:prstGeom>
          <a:solidFill>
            <a:srgbClr val="FFC1C1"/>
          </a:solidFill>
          <a:ln>
            <a:solidFill>
              <a:srgbClr val="7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Segoe UI" panose="020B0502040204020203" pitchFamily="34" charset="0"/>
                <a:cs typeface="Segoe UI" panose="020B0502040204020203" pitchFamily="34" charset="0"/>
              </a:rPr>
              <a:t>What?</a:t>
            </a:r>
            <a:endParaRPr lang="en-GB" sz="1400" dirty="0">
              <a:solidFill>
                <a:schemeClr val="tx1"/>
              </a:solidFill>
              <a:latin typeface="Segoe UI" panose="020B0502040204020203" pitchFamily="34" charset="0"/>
              <a:cs typeface="Segoe UI" panose="020B0502040204020203" pitchFamily="34" charset="0"/>
            </a:endParaRPr>
          </a:p>
        </p:txBody>
      </p:sp>
      <p:sp>
        <p:nvSpPr>
          <p:cNvPr id="12" name="Flowchart: Off-page Connector 11">
            <a:extLst>
              <a:ext uri="{FF2B5EF4-FFF2-40B4-BE49-F238E27FC236}">
                <a16:creationId xmlns:a16="http://schemas.microsoft.com/office/drawing/2014/main" id="{4266FFF6-8763-09C7-C6A4-4ECF70C68D90}"/>
              </a:ext>
            </a:extLst>
          </p:cNvPr>
          <p:cNvSpPr/>
          <p:nvPr/>
        </p:nvSpPr>
        <p:spPr>
          <a:xfrm rot="16200000">
            <a:off x="2981608" y="1332605"/>
            <a:ext cx="637951" cy="1531091"/>
          </a:xfrm>
          <a:prstGeom prst="flowChartOffpageConnector">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dirty="0">
                <a:solidFill>
                  <a:schemeClr val="tx1"/>
                </a:solidFill>
                <a:latin typeface="Segoe UI" panose="020B0502040204020203" pitchFamily="34" charset="0"/>
                <a:cs typeface="Segoe UI" panose="020B0502040204020203" pitchFamily="34" charset="0"/>
              </a:rPr>
              <a:t>Trainee Teacher</a:t>
            </a:r>
          </a:p>
        </p:txBody>
      </p:sp>
      <p:sp>
        <p:nvSpPr>
          <p:cNvPr id="13" name="Flowchart: Off-page Connector 12">
            <a:extLst>
              <a:ext uri="{FF2B5EF4-FFF2-40B4-BE49-F238E27FC236}">
                <a16:creationId xmlns:a16="http://schemas.microsoft.com/office/drawing/2014/main" id="{F1C3A7DC-DAC0-75DC-97A7-A7BEB9500F95}"/>
              </a:ext>
            </a:extLst>
          </p:cNvPr>
          <p:cNvSpPr/>
          <p:nvPr/>
        </p:nvSpPr>
        <p:spPr>
          <a:xfrm rot="16200000">
            <a:off x="2981608" y="3795952"/>
            <a:ext cx="637951" cy="1531091"/>
          </a:xfrm>
          <a:prstGeom prst="flowChartOffpageConnector">
            <a:avLst/>
          </a:prstGeom>
          <a:solidFill>
            <a:srgbClr val="D5C89F"/>
          </a:solidFill>
          <a:ln>
            <a:solidFill>
              <a:srgbClr val="71623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dirty="0">
                <a:solidFill>
                  <a:schemeClr val="tx1"/>
                </a:solidFill>
                <a:latin typeface="Segoe UI" panose="020B0502040204020203" pitchFamily="34" charset="0"/>
                <a:cs typeface="Segoe UI" panose="020B0502040204020203" pitchFamily="34" charset="0"/>
              </a:rPr>
              <a:t>ITT Framework</a:t>
            </a:r>
          </a:p>
        </p:txBody>
      </p:sp>
      <p:sp>
        <p:nvSpPr>
          <p:cNvPr id="14" name="Flowchart: Off-page Connector 13">
            <a:extLst>
              <a:ext uri="{FF2B5EF4-FFF2-40B4-BE49-F238E27FC236}">
                <a16:creationId xmlns:a16="http://schemas.microsoft.com/office/drawing/2014/main" id="{8C9060DD-FA02-38C9-E14B-A41DE371BCC6}"/>
              </a:ext>
            </a:extLst>
          </p:cNvPr>
          <p:cNvSpPr/>
          <p:nvPr/>
        </p:nvSpPr>
        <p:spPr>
          <a:xfrm rot="16200000">
            <a:off x="2965751" y="2564279"/>
            <a:ext cx="637951" cy="1531091"/>
          </a:xfrm>
          <a:prstGeom prst="flowChartOffpageConnector">
            <a:avLst/>
          </a:prstGeom>
          <a:solidFill>
            <a:srgbClr val="FF5757"/>
          </a:solidFill>
          <a:ln>
            <a:solidFill>
              <a:srgbClr val="74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dirty="0">
                <a:solidFill>
                  <a:schemeClr val="tx1"/>
                </a:solidFill>
                <a:latin typeface="Segoe UI" panose="020B0502040204020203" pitchFamily="34" charset="0"/>
                <a:cs typeface="Segoe UI" panose="020B0502040204020203" pitchFamily="34" charset="0"/>
              </a:rPr>
              <a:t>Initial teacher Training (ITT)</a:t>
            </a:r>
          </a:p>
        </p:txBody>
      </p:sp>
      <p:sp>
        <p:nvSpPr>
          <p:cNvPr id="15" name="Flowchart: Off-page Connector 14">
            <a:extLst>
              <a:ext uri="{FF2B5EF4-FFF2-40B4-BE49-F238E27FC236}">
                <a16:creationId xmlns:a16="http://schemas.microsoft.com/office/drawing/2014/main" id="{6569B824-1BDD-8D85-1B14-97A64BD5F392}"/>
              </a:ext>
            </a:extLst>
          </p:cNvPr>
          <p:cNvSpPr/>
          <p:nvPr/>
        </p:nvSpPr>
        <p:spPr>
          <a:xfrm rot="16200000">
            <a:off x="4957542" y="3814537"/>
            <a:ext cx="637951" cy="1531091"/>
          </a:xfrm>
          <a:prstGeom prst="flowChartOffpageConnector">
            <a:avLst/>
          </a:prstGeom>
          <a:solidFill>
            <a:srgbClr val="BDA967"/>
          </a:solidFill>
          <a:ln>
            <a:solidFill>
              <a:srgbClr val="71623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dirty="0">
                <a:solidFill>
                  <a:schemeClr val="tx1"/>
                </a:solidFill>
                <a:latin typeface="Segoe UI" panose="020B0502040204020203" pitchFamily="34" charset="0"/>
                <a:cs typeface="Segoe UI" panose="020B0502040204020203" pitchFamily="34" charset="0"/>
              </a:rPr>
              <a:t>Early Career Framework (ECF)</a:t>
            </a:r>
          </a:p>
        </p:txBody>
      </p:sp>
      <p:sp>
        <p:nvSpPr>
          <p:cNvPr id="16" name="Flowchart: Off-page Connector 15">
            <a:extLst>
              <a:ext uri="{FF2B5EF4-FFF2-40B4-BE49-F238E27FC236}">
                <a16:creationId xmlns:a16="http://schemas.microsoft.com/office/drawing/2014/main" id="{0C84D6AA-ADCA-13D7-A0F6-C4405F7FE0B2}"/>
              </a:ext>
            </a:extLst>
          </p:cNvPr>
          <p:cNvSpPr/>
          <p:nvPr/>
        </p:nvSpPr>
        <p:spPr>
          <a:xfrm rot="16200000">
            <a:off x="4969990" y="2567509"/>
            <a:ext cx="637951" cy="1531091"/>
          </a:xfrm>
          <a:prstGeom prst="flowChartOffpageConnector">
            <a:avLst/>
          </a:prstGeom>
          <a:solidFill>
            <a:srgbClr val="F60000"/>
          </a:solidFill>
          <a:ln>
            <a:solidFill>
              <a:srgbClr val="74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dirty="0">
                <a:solidFill>
                  <a:schemeClr val="tx1"/>
                </a:solidFill>
                <a:latin typeface="Segoe UI" panose="020B0502040204020203" pitchFamily="34" charset="0"/>
                <a:cs typeface="Segoe UI" panose="020B0502040204020203" pitchFamily="34" charset="0"/>
              </a:rPr>
              <a:t>Early Career</a:t>
            </a:r>
          </a:p>
        </p:txBody>
      </p:sp>
      <p:sp>
        <p:nvSpPr>
          <p:cNvPr id="17" name="Flowchart: Off-page Connector 16">
            <a:extLst>
              <a:ext uri="{FF2B5EF4-FFF2-40B4-BE49-F238E27FC236}">
                <a16:creationId xmlns:a16="http://schemas.microsoft.com/office/drawing/2014/main" id="{4C174323-09D6-23DC-3B83-596D610D1FAC}"/>
              </a:ext>
            </a:extLst>
          </p:cNvPr>
          <p:cNvSpPr/>
          <p:nvPr/>
        </p:nvSpPr>
        <p:spPr>
          <a:xfrm rot="16200000">
            <a:off x="4969990" y="1321972"/>
            <a:ext cx="637951" cy="1531091"/>
          </a:xfrm>
          <a:prstGeom prst="flowChartOffpageConnector">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dirty="0">
                <a:solidFill>
                  <a:schemeClr val="tx1"/>
                </a:solidFill>
                <a:latin typeface="Segoe UI" panose="020B0502040204020203" pitchFamily="34" charset="0"/>
                <a:cs typeface="Segoe UI" panose="020B0502040204020203" pitchFamily="34" charset="0"/>
              </a:rPr>
              <a:t>Early Career</a:t>
            </a:r>
          </a:p>
        </p:txBody>
      </p:sp>
      <p:sp>
        <p:nvSpPr>
          <p:cNvPr id="18" name="Flowchart: Off-page Connector 17">
            <a:extLst>
              <a:ext uri="{FF2B5EF4-FFF2-40B4-BE49-F238E27FC236}">
                <a16:creationId xmlns:a16="http://schemas.microsoft.com/office/drawing/2014/main" id="{8E5DB254-91A0-35BD-FCFA-9C1EC599CEF1}"/>
              </a:ext>
            </a:extLst>
          </p:cNvPr>
          <p:cNvSpPr/>
          <p:nvPr/>
        </p:nvSpPr>
        <p:spPr>
          <a:xfrm rot="16200000">
            <a:off x="10287777" y="1305851"/>
            <a:ext cx="637951" cy="1531091"/>
          </a:xfrm>
          <a:prstGeom prst="flowChartOffpageConnec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dirty="0">
                <a:latin typeface="Segoe UI" panose="020B0502040204020203" pitchFamily="34" charset="0"/>
                <a:cs typeface="Segoe UI" panose="020B0502040204020203" pitchFamily="34" charset="0"/>
              </a:rPr>
              <a:t>Senior &amp; Executive leaders, Heads</a:t>
            </a:r>
          </a:p>
        </p:txBody>
      </p:sp>
      <p:sp>
        <p:nvSpPr>
          <p:cNvPr id="19" name="Flowchart: Off-page Connector 18">
            <a:extLst>
              <a:ext uri="{FF2B5EF4-FFF2-40B4-BE49-F238E27FC236}">
                <a16:creationId xmlns:a16="http://schemas.microsoft.com/office/drawing/2014/main" id="{13A9D25F-871E-C682-ACA2-6D1BAF693B9F}"/>
              </a:ext>
            </a:extLst>
          </p:cNvPr>
          <p:cNvSpPr/>
          <p:nvPr/>
        </p:nvSpPr>
        <p:spPr>
          <a:xfrm rot="16200000">
            <a:off x="10252711" y="3822425"/>
            <a:ext cx="637951" cy="1531091"/>
          </a:xfrm>
          <a:prstGeom prst="flowChartOffpageConnector">
            <a:avLst/>
          </a:prstGeom>
          <a:solidFill>
            <a:srgbClr val="716231"/>
          </a:solidFill>
          <a:ln>
            <a:solidFill>
              <a:srgbClr val="99854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dirty="0">
                <a:latin typeface="Segoe UI" panose="020B0502040204020203" pitchFamily="34" charset="0"/>
                <a:cs typeface="Segoe UI" panose="020B0502040204020203" pitchFamily="34" charset="0"/>
              </a:rPr>
              <a:t>Leadership NPQs</a:t>
            </a:r>
          </a:p>
        </p:txBody>
      </p:sp>
      <p:sp>
        <p:nvSpPr>
          <p:cNvPr id="20" name="Flowchart: Off-page Connector 19">
            <a:extLst>
              <a:ext uri="{FF2B5EF4-FFF2-40B4-BE49-F238E27FC236}">
                <a16:creationId xmlns:a16="http://schemas.microsoft.com/office/drawing/2014/main" id="{B30253AD-2D46-D135-2111-35C598B23059}"/>
              </a:ext>
            </a:extLst>
          </p:cNvPr>
          <p:cNvSpPr/>
          <p:nvPr/>
        </p:nvSpPr>
        <p:spPr>
          <a:xfrm rot="16200000">
            <a:off x="10252712" y="2552245"/>
            <a:ext cx="637951" cy="1531091"/>
          </a:xfrm>
          <a:prstGeom prst="flowChartOffpageConnector">
            <a:avLst/>
          </a:prstGeom>
          <a:solidFill>
            <a:srgbClr val="740000"/>
          </a:solidFill>
          <a:ln>
            <a:solidFill>
              <a:srgbClr val="74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dirty="0">
                <a:latin typeface="Segoe UI" panose="020B0502040204020203" pitchFamily="34" charset="0"/>
                <a:cs typeface="Segoe UI" panose="020B0502040204020203" pitchFamily="34" charset="0"/>
              </a:rPr>
              <a:t>Leadership Development</a:t>
            </a:r>
          </a:p>
        </p:txBody>
      </p:sp>
      <p:sp>
        <p:nvSpPr>
          <p:cNvPr id="21" name="Flowchart: Off-page Connector 20">
            <a:extLst>
              <a:ext uri="{FF2B5EF4-FFF2-40B4-BE49-F238E27FC236}">
                <a16:creationId xmlns:a16="http://schemas.microsoft.com/office/drawing/2014/main" id="{D29483DD-8AAA-EB1A-DAEF-8E8CD9536156}"/>
              </a:ext>
            </a:extLst>
          </p:cNvPr>
          <p:cNvSpPr/>
          <p:nvPr/>
        </p:nvSpPr>
        <p:spPr>
          <a:xfrm rot="16200000">
            <a:off x="7629025" y="3814537"/>
            <a:ext cx="637951" cy="1531091"/>
          </a:xfrm>
          <a:prstGeom prst="flowChartOffpageConnector">
            <a:avLst/>
          </a:prstGeom>
          <a:solidFill>
            <a:srgbClr val="998542"/>
          </a:solidFill>
          <a:ln>
            <a:solidFill>
              <a:srgbClr val="71623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dirty="0">
                <a:latin typeface="Segoe UI" panose="020B0502040204020203" pitchFamily="34" charset="0"/>
                <a:cs typeface="Segoe UI" panose="020B0502040204020203" pitchFamily="34" charset="0"/>
              </a:rPr>
              <a:t>Specialist NPQs</a:t>
            </a:r>
          </a:p>
        </p:txBody>
      </p:sp>
      <p:sp>
        <p:nvSpPr>
          <p:cNvPr id="22" name="Flowchart: Off-page Connector 21">
            <a:extLst>
              <a:ext uri="{FF2B5EF4-FFF2-40B4-BE49-F238E27FC236}">
                <a16:creationId xmlns:a16="http://schemas.microsoft.com/office/drawing/2014/main" id="{B364C6B6-8A47-29BB-0BA7-B863CEB52D18}"/>
              </a:ext>
            </a:extLst>
          </p:cNvPr>
          <p:cNvSpPr/>
          <p:nvPr/>
        </p:nvSpPr>
        <p:spPr>
          <a:xfrm rot="16200000">
            <a:off x="7628883" y="2558653"/>
            <a:ext cx="637951" cy="1531091"/>
          </a:xfrm>
          <a:prstGeom prst="flowChartOffpageConnector">
            <a:avLst/>
          </a:prstGeom>
          <a:solidFill>
            <a:srgbClr val="A80000"/>
          </a:solidFill>
          <a:ln>
            <a:solidFill>
              <a:srgbClr val="74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dirty="0">
                <a:latin typeface="Segoe UI" panose="020B0502040204020203" pitchFamily="34" charset="0"/>
                <a:cs typeface="Segoe UI" panose="020B0502040204020203" pitchFamily="34" charset="0"/>
              </a:rPr>
              <a:t>Specialist Development</a:t>
            </a:r>
          </a:p>
        </p:txBody>
      </p:sp>
      <p:sp>
        <p:nvSpPr>
          <p:cNvPr id="23" name="Flowchart: Off-page Connector 22">
            <a:extLst>
              <a:ext uri="{FF2B5EF4-FFF2-40B4-BE49-F238E27FC236}">
                <a16:creationId xmlns:a16="http://schemas.microsoft.com/office/drawing/2014/main" id="{01C197D7-FBDA-5387-EE48-A671A2B12AA7}"/>
              </a:ext>
            </a:extLst>
          </p:cNvPr>
          <p:cNvSpPr/>
          <p:nvPr/>
        </p:nvSpPr>
        <p:spPr>
          <a:xfrm rot="16200000">
            <a:off x="7628883" y="1305851"/>
            <a:ext cx="637951" cy="1531091"/>
          </a:xfrm>
          <a:prstGeom prst="flowChartOffpageConnector">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dirty="0">
                <a:latin typeface="Segoe UI" panose="020B0502040204020203" pitchFamily="34" charset="0"/>
                <a:cs typeface="Segoe UI" panose="020B0502040204020203" pitchFamily="34" charset="0"/>
              </a:rPr>
              <a:t>Experienced teachers and middle leaders</a:t>
            </a:r>
          </a:p>
        </p:txBody>
      </p:sp>
      <p:sp>
        <p:nvSpPr>
          <p:cNvPr id="24" name="TextBox 23">
            <a:extLst>
              <a:ext uri="{FF2B5EF4-FFF2-40B4-BE49-F238E27FC236}">
                <a16:creationId xmlns:a16="http://schemas.microsoft.com/office/drawing/2014/main" id="{624DC730-B440-311F-6817-F6A28893D864}"/>
              </a:ext>
            </a:extLst>
          </p:cNvPr>
          <p:cNvSpPr txBox="1"/>
          <p:nvPr/>
        </p:nvSpPr>
        <p:spPr>
          <a:xfrm>
            <a:off x="6770435" y="5184213"/>
            <a:ext cx="2893123" cy="830997"/>
          </a:xfrm>
          <a:prstGeom prst="rect">
            <a:avLst/>
          </a:prstGeom>
          <a:noFill/>
        </p:spPr>
        <p:txBody>
          <a:bodyPr wrap="square" rtlCol="0">
            <a:spAutoFit/>
          </a:bodyPr>
          <a:lstStyle/>
          <a:p>
            <a:pPr marL="285750" indent="-285750">
              <a:buFont typeface="Arial" panose="020B0604020202020204" pitchFamily="34" charset="0"/>
              <a:buChar char="•"/>
            </a:pPr>
            <a:r>
              <a:rPr lang="en-GB" sz="1200" dirty="0">
                <a:solidFill>
                  <a:schemeClr val="tx2"/>
                </a:solidFill>
              </a:rPr>
              <a:t>Leading Teacher Development</a:t>
            </a:r>
          </a:p>
          <a:p>
            <a:pPr marL="285750" indent="-285750">
              <a:buFont typeface="Arial" panose="020B0604020202020204" pitchFamily="34" charset="0"/>
              <a:buChar char="•"/>
            </a:pPr>
            <a:r>
              <a:rPr lang="en-GB" sz="1200" dirty="0">
                <a:solidFill>
                  <a:schemeClr val="tx2"/>
                </a:solidFill>
              </a:rPr>
              <a:t>Leading Teaching</a:t>
            </a:r>
          </a:p>
          <a:p>
            <a:pPr marL="285750" indent="-285750">
              <a:buFont typeface="Arial" panose="020B0604020202020204" pitchFamily="34" charset="0"/>
              <a:buChar char="•"/>
            </a:pPr>
            <a:r>
              <a:rPr lang="en-GB" sz="1200" dirty="0">
                <a:solidFill>
                  <a:schemeClr val="tx2"/>
                </a:solidFill>
              </a:rPr>
              <a:t>Leading Behaviour</a:t>
            </a:r>
          </a:p>
          <a:p>
            <a:pPr marL="285750" indent="-285750">
              <a:buFont typeface="Arial" panose="020B0604020202020204" pitchFamily="34" charset="0"/>
              <a:buChar char="•"/>
            </a:pPr>
            <a:r>
              <a:rPr lang="en-GB" sz="1200" dirty="0">
                <a:solidFill>
                  <a:schemeClr val="tx2"/>
                </a:solidFill>
              </a:rPr>
              <a:t>Leading Literacy</a:t>
            </a:r>
            <a:endParaRPr lang="en-GB" sz="1100" dirty="0">
              <a:solidFill>
                <a:schemeClr val="tx2"/>
              </a:solidFill>
            </a:endParaRPr>
          </a:p>
        </p:txBody>
      </p:sp>
      <p:sp>
        <p:nvSpPr>
          <p:cNvPr id="25" name="TextBox 24">
            <a:extLst>
              <a:ext uri="{FF2B5EF4-FFF2-40B4-BE49-F238E27FC236}">
                <a16:creationId xmlns:a16="http://schemas.microsoft.com/office/drawing/2014/main" id="{21CE5AC0-943F-6987-D7FA-C1D6B201EBEB}"/>
              </a:ext>
            </a:extLst>
          </p:cNvPr>
          <p:cNvSpPr txBox="1"/>
          <p:nvPr/>
        </p:nvSpPr>
        <p:spPr>
          <a:xfrm>
            <a:off x="9541201" y="5216008"/>
            <a:ext cx="2060970" cy="646331"/>
          </a:xfrm>
          <a:prstGeom prst="rect">
            <a:avLst/>
          </a:prstGeom>
          <a:noFill/>
        </p:spPr>
        <p:txBody>
          <a:bodyPr wrap="square" rtlCol="0">
            <a:spAutoFit/>
          </a:bodyPr>
          <a:lstStyle/>
          <a:p>
            <a:pPr marL="285750" indent="-285750">
              <a:buFont typeface="Arial" panose="020B0604020202020204" pitchFamily="34" charset="0"/>
              <a:buChar char="•"/>
            </a:pPr>
            <a:r>
              <a:rPr lang="en-GB" sz="1200" dirty="0">
                <a:solidFill>
                  <a:schemeClr val="tx2"/>
                </a:solidFill>
              </a:rPr>
              <a:t>Senior Leadership</a:t>
            </a:r>
          </a:p>
          <a:p>
            <a:pPr marL="285750" indent="-285750">
              <a:buFont typeface="Arial" panose="020B0604020202020204" pitchFamily="34" charset="0"/>
              <a:buChar char="•"/>
            </a:pPr>
            <a:r>
              <a:rPr lang="en-GB" sz="1200" dirty="0">
                <a:solidFill>
                  <a:schemeClr val="tx2"/>
                </a:solidFill>
              </a:rPr>
              <a:t>Headship</a:t>
            </a:r>
          </a:p>
          <a:p>
            <a:pPr marL="285750" indent="-285750">
              <a:buFont typeface="Arial" panose="020B0604020202020204" pitchFamily="34" charset="0"/>
              <a:buChar char="•"/>
            </a:pPr>
            <a:r>
              <a:rPr lang="en-GB" sz="1200" dirty="0">
                <a:solidFill>
                  <a:schemeClr val="tx2"/>
                </a:solidFill>
              </a:rPr>
              <a:t>Executive Leadership</a:t>
            </a:r>
            <a:endParaRPr lang="en-GB" sz="1050" dirty="0">
              <a:solidFill>
                <a:schemeClr val="tx2"/>
              </a:solidFill>
            </a:endParaRPr>
          </a:p>
        </p:txBody>
      </p:sp>
      <p:sp>
        <p:nvSpPr>
          <p:cNvPr id="3" name="TextBox 2">
            <a:extLst>
              <a:ext uri="{FF2B5EF4-FFF2-40B4-BE49-F238E27FC236}">
                <a16:creationId xmlns:a16="http://schemas.microsoft.com/office/drawing/2014/main" id="{95D99658-4CC5-982A-F33C-EAB799336ACA}"/>
              </a:ext>
            </a:extLst>
          </p:cNvPr>
          <p:cNvSpPr txBox="1"/>
          <p:nvPr/>
        </p:nvSpPr>
        <p:spPr>
          <a:xfrm>
            <a:off x="2307340" y="5191354"/>
            <a:ext cx="1632902" cy="446276"/>
          </a:xfrm>
          <a:prstGeom prst="rect">
            <a:avLst/>
          </a:prstGeom>
          <a:noFill/>
        </p:spPr>
        <p:txBody>
          <a:bodyPr wrap="square" rtlCol="0">
            <a:spAutoFit/>
          </a:bodyPr>
          <a:lstStyle/>
          <a:p>
            <a:pPr marL="285750" indent="-285750">
              <a:buFont typeface="Arial" panose="020B0604020202020204" pitchFamily="34" charset="0"/>
              <a:buChar char="•"/>
            </a:pPr>
            <a:r>
              <a:rPr lang="en-GB" sz="1200" dirty="0">
                <a:solidFill>
                  <a:schemeClr val="tx2"/>
                </a:solidFill>
              </a:rPr>
              <a:t>QTS Awarded</a:t>
            </a:r>
          </a:p>
          <a:p>
            <a:pPr marL="285750" indent="-285750">
              <a:buFont typeface="Arial" panose="020B0604020202020204" pitchFamily="34" charset="0"/>
              <a:buChar char="•"/>
            </a:pPr>
            <a:endParaRPr lang="en-GB" sz="1100" dirty="0"/>
          </a:p>
        </p:txBody>
      </p:sp>
      <p:pic>
        <p:nvPicPr>
          <p:cNvPr id="5" name="Graphic 4" descr="Fireworks with solid fill">
            <a:extLst>
              <a:ext uri="{FF2B5EF4-FFF2-40B4-BE49-F238E27FC236}">
                <a16:creationId xmlns:a16="http://schemas.microsoft.com/office/drawing/2014/main" id="{AA7B56CB-F7EC-F4E7-92D5-0EC73BB6FC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8985" y="5566473"/>
            <a:ext cx="493551" cy="493551"/>
          </a:xfrm>
          <a:prstGeom prst="rect">
            <a:avLst/>
          </a:prstGeom>
        </p:spPr>
      </p:pic>
      <p:sp>
        <p:nvSpPr>
          <p:cNvPr id="6" name="TextBox 5">
            <a:extLst>
              <a:ext uri="{FF2B5EF4-FFF2-40B4-BE49-F238E27FC236}">
                <a16:creationId xmlns:a16="http://schemas.microsoft.com/office/drawing/2014/main" id="{8859DE50-C720-1BE6-46FD-540FD967B398}"/>
              </a:ext>
            </a:extLst>
          </p:cNvPr>
          <p:cNvSpPr txBox="1"/>
          <p:nvPr/>
        </p:nvSpPr>
        <p:spPr>
          <a:xfrm>
            <a:off x="4118685" y="5184107"/>
            <a:ext cx="2202227" cy="815608"/>
          </a:xfrm>
          <a:prstGeom prst="rect">
            <a:avLst/>
          </a:prstGeom>
          <a:noFill/>
        </p:spPr>
        <p:txBody>
          <a:bodyPr wrap="square" rtlCol="0">
            <a:spAutoFit/>
          </a:bodyPr>
          <a:lstStyle/>
          <a:p>
            <a:pPr marL="285750" indent="-285750">
              <a:buFont typeface="Arial" panose="020B0604020202020204" pitchFamily="34" charset="0"/>
              <a:buChar char="•"/>
            </a:pPr>
            <a:r>
              <a:rPr lang="en-GB" sz="1200" dirty="0">
                <a:solidFill>
                  <a:schemeClr val="tx2"/>
                </a:solidFill>
              </a:rPr>
              <a:t>Successful Completion of induction programme</a:t>
            </a:r>
          </a:p>
          <a:p>
            <a:pPr marL="285750" indent="-285750">
              <a:buFont typeface="Arial" panose="020B0604020202020204" pitchFamily="34" charset="0"/>
              <a:buChar char="•"/>
            </a:pPr>
            <a:endParaRPr lang="en-GB" sz="1200" dirty="0">
              <a:solidFill>
                <a:srgbClr val="002060"/>
              </a:solidFill>
            </a:endParaRPr>
          </a:p>
          <a:p>
            <a:pPr marL="285750" indent="-285750">
              <a:buFont typeface="Arial" panose="020B0604020202020204" pitchFamily="34" charset="0"/>
              <a:buChar char="•"/>
            </a:pPr>
            <a:endParaRPr lang="en-GB" sz="1100" dirty="0"/>
          </a:p>
        </p:txBody>
      </p:sp>
      <p:pic>
        <p:nvPicPr>
          <p:cNvPr id="26" name="Graphic 25" descr="Confetti ball with solid fill">
            <a:extLst>
              <a:ext uri="{FF2B5EF4-FFF2-40B4-BE49-F238E27FC236}">
                <a16:creationId xmlns:a16="http://schemas.microsoft.com/office/drawing/2014/main" id="{DB0909FB-4E54-6C57-1A62-3264EC01D1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46490" y="5671353"/>
            <a:ext cx="460053" cy="460053"/>
          </a:xfrm>
          <a:prstGeom prst="rect">
            <a:avLst/>
          </a:prstGeom>
        </p:spPr>
      </p:pic>
      <p:sp>
        <p:nvSpPr>
          <p:cNvPr id="11" name="Flowchart: Process 10">
            <a:extLst>
              <a:ext uri="{FF2B5EF4-FFF2-40B4-BE49-F238E27FC236}">
                <a16:creationId xmlns:a16="http://schemas.microsoft.com/office/drawing/2014/main" id="{F42087BB-0BFA-7764-1B9B-CA134715936E}"/>
              </a:ext>
            </a:extLst>
          </p:cNvPr>
          <p:cNvSpPr/>
          <p:nvPr/>
        </p:nvSpPr>
        <p:spPr>
          <a:xfrm>
            <a:off x="178443" y="133631"/>
            <a:ext cx="11835114" cy="6590738"/>
          </a:xfrm>
          <a:prstGeom prst="flowChartProcess">
            <a:avLst/>
          </a:prstGeom>
          <a:noFill/>
          <a:ln w="38100">
            <a:solidFill>
              <a:srgbClr val="99854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21435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FF2116-55E8-5EF6-965B-C9B658B6538E}"/>
              </a:ext>
            </a:extLst>
          </p:cNvPr>
          <p:cNvSpPr>
            <a:spLocks noGrp="1"/>
          </p:cNvSpPr>
          <p:nvPr>
            <p:ph type="title"/>
          </p:nvPr>
        </p:nvSpPr>
        <p:spPr>
          <a:xfrm>
            <a:off x="838201" y="365125"/>
            <a:ext cx="5251316" cy="1807305"/>
          </a:xfrm>
        </p:spPr>
        <p:txBody>
          <a:bodyPr>
            <a:normAutofit/>
          </a:bodyPr>
          <a:lstStyle/>
          <a:p>
            <a:r>
              <a:rPr lang="en-US" b="1" dirty="0">
                <a:solidFill>
                  <a:srgbClr val="998546"/>
                </a:solidFill>
                <a:latin typeface="OPTILawrence"/>
                <a:cs typeface="Calibri Light"/>
              </a:rPr>
              <a:t>Cadets</a:t>
            </a:r>
            <a:endParaRPr lang="en-US" b="1" dirty="0">
              <a:solidFill>
                <a:srgbClr val="998546"/>
              </a:solidFill>
              <a:latin typeface="OPTILawrence"/>
            </a:endParaRPr>
          </a:p>
        </p:txBody>
      </p:sp>
      <p:sp>
        <p:nvSpPr>
          <p:cNvPr id="8" name="Content Placeholder 7">
            <a:extLst>
              <a:ext uri="{FF2B5EF4-FFF2-40B4-BE49-F238E27FC236}">
                <a16:creationId xmlns:a16="http://schemas.microsoft.com/office/drawing/2014/main" id="{A6A0FC80-57D4-DF60-6EF9-DDF08161D475}"/>
              </a:ext>
            </a:extLst>
          </p:cNvPr>
          <p:cNvSpPr>
            <a:spLocks noGrp="1"/>
          </p:cNvSpPr>
          <p:nvPr>
            <p:ph idx="1"/>
          </p:nvPr>
        </p:nvSpPr>
        <p:spPr>
          <a:xfrm>
            <a:off x="838200" y="2333297"/>
            <a:ext cx="4619621" cy="3843666"/>
          </a:xfrm>
        </p:spPr>
        <p:txBody>
          <a:bodyPr vert="horz" lIns="91440" tIns="45720" rIns="91440" bIns="45720" rtlCol="0" anchor="t">
            <a:normAutofit lnSpcReduction="10000"/>
          </a:bodyPr>
          <a:lstStyle/>
          <a:p>
            <a:pPr marL="0" indent="0">
              <a:buNone/>
            </a:pPr>
            <a:r>
              <a:rPr lang="en-US" sz="1700" dirty="0">
                <a:solidFill>
                  <a:schemeClr val="tx2"/>
                </a:solidFill>
                <a:latin typeface="Segoe UI"/>
                <a:cs typeface="Calibri"/>
              </a:rPr>
              <a:t>We have a very successful Cadets </a:t>
            </a:r>
            <a:r>
              <a:rPr lang="en-GB" sz="1700" dirty="0">
                <a:solidFill>
                  <a:schemeClr val="tx2"/>
                </a:solidFill>
                <a:latin typeface="Segoe UI"/>
                <a:cs typeface="Calibri"/>
              </a:rPr>
              <a:t>programme</a:t>
            </a:r>
            <a:r>
              <a:rPr lang="en-US" sz="1700" dirty="0">
                <a:solidFill>
                  <a:schemeClr val="tx2"/>
                </a:solidFill>
                <a:latin typeface="Segoe UI"/>
                <a:cs typeface="Calibri"/>
              </a:rPr>
              <a:t> at CCS.  This relies on staff who are willing to support the </a:t>
            </a:r>
            <a:r>
              <a:rPr lang="en-GB" sz="1700" dirty="0">
                <a:solidFill>
                  <a:schemeClr val="tx2"/>
                </a:solidFill>
                <a:latin typeface="Segoe UI"/>
                <a:cs typeface="Calibri"/>
              </a:rPr>
              <a:t>programme</a:t>
            </a:r>
            <a:r>
              <a:rPr lang="en-US" sz="1700" dirty="0">
                <a:solidFill>
                  <a:schemeClr val="tx2"/>
                </a:solidFill>
                <a:latin typeface="Segoe UI"/>
                <a:cs typeface="Calibri"/>
              </a:rPr>
              <a:t> and train to be part of the delivery.</a:t>
            </a:r>
          </a:p>
          <a:p>
            <a:pPr marL="0" indent="0">
              <a:buNone/>
            </a:pPr>
            <a:endParaRPr lang="en-US" sz="1700" dirty="0">
              <a:solidFill>
                <a:schemeClr val="tx2"/>
              </a:solidFill>
              <a:latin typeface="Segoe UI"/>
              <a:cs typeface="Calibri"/>
            </a:endParaRPr>
          </a:p>
          <a:p>
            <a:pPr marL="0" indent="0">
              <a:buNone/>
            </a:pPr>
            <a:r>
              <a:rPr lang="en-US" sz="1700" dirty="0">
                <a:solidFill>
                  <a:schemeClr val="tx2"/>
                </a:solidFill>
                <a:latin typeface="Segoe UI"/>
                <a:cs typeface="Calibri"/>
              </a:rPr>
              <a:t>The opportunity to be part of the Cadets </a:t>
            </a:r>
            <a:r>
              <a:rPr lang="en-GB" sz="1700" dirty="0">
                <a:solidFill>
                  <a:schemeClr val="tx2"/>
                </a:solidFill>
                <a:latin typeface="Segoe UI"/>
                <a:cs typeface="Calibri"/>
              </a:rPr>
              <a:t>programme</a:t>
            </a:r>
            <a:r>
              <a:rPr lang="en-US" sz="1700" dirty="0">
                <a:solidFill>
                  <a:schemeClr val="tx2"/>
                </a:solidFill>
                <a:latin typeface="Segoe UI"/>
                <a:cs typeface="Calibri"/>
              </a:rPr>
              <a:t> applies to teaching and support staff – we would love to have more of the latter on board moving forward.</a:t>
            </a:r>
          </a:p>
          <a:p>
            <a:pPr marL="0" indent="0">
              <a:buNone/>
            </a:pPr>
            <a:endParaRPr lang="en-US" sz="1700" dirty="0">
              <a:solidFill>
                <a:schemeClr val="tx2"/>
              </a:solidFill>
              <a:latin typeface="Segoe UI"/>
              <a:cs typeface="Calibri"/>
            </a:endParaRPr>
          </a:p>
          <a:p>
            <a:pPr marL="0" indent="0">
              <a:buNone/>
            </a:pPr>
            <a:r>
              <a:rPr lang="en-US" sz="1700" dirty="0">
                <a:solidFill>
                  <a:schemeClr val="tx2"/>
                </a:solidFill>
                <a:latin typeface="Segoe UI"/>
                <a:cs typeface="Calibri"/>
              </a:rPr>
              <a:t>Each training course will carry credits.</a:t>
            </a:r>
          </a:p>
          <a:p>
            <a:pPr marL="0" indent="0">
              <a:buNone/>
            </a:pPr>
            <a:endParaRPr lang="en-US" sz="1700" dirty="0">
              <a:solidFill>
                <a:schemeClr val="tx2"/>
              </a:solidFill>
              <a:latin typeface="Segoe UI"/>
              <a:cs typeface="Calibri"/>
            </a:endParaRPr>
          </a:p>
          <a:p>
            <a:pPr marL="0" indent="0">
              <a:buNone/>
            </a:pPr>
            <a:r>
              <a:rPr lang="en-US" sz="1700" dirty="0">
                <a:solidFill>
                  <a:schemeClr val="tx2"/>
                </a:solidFill>
                <a:latin typeface="Segoe UI"/>
                <a:cs typeface="Calibri"/>
              </a:rPr>
              <a:t>Please liaise with Iain Rayner if you would like to know more!</a:t>
            </a:r>
          </a:p>
        </p:txBody>
      </p:sp>
      <p:pic>
        <p:nvPicPr>
          <p:cNvPr id="4" name="Picture 4" descr="A close-up of a camouflage&#10;&#10;Description automatically generated">
            <a:extLst>
              <a:ext uri="{FF2B5EF4-FFF2-40B4-BE49-F238E27FC236}">
                <a16:creationId xmlns:a16="http://schemas.microsoft.com/office/drawing/2014/main" id="{8D7269FA-2286-8243-4FD7-E049EF2ADC8C}"/>
              </a:ext>
            </a:extLst>
          </p:cNvPr>
          <p:cNvPicPr>
            <a:picLocks noChangeAspect="1"/>
          </p:cNvPicPr>
          <p:nvPr/>
        </p:nvPicPr>
        <p:blipFill rotWithShape="1">
          <a:blip r:embed="rId2"/>
          <a:srcRect l="17852" r="37153" b="-1"/>
          <a:stretch/>
        </p:blipFill>
        <p:spPr>
          <a:xfrm>
            <a:off x="5760292" y="10"/>
            <a:ext cx="6431708"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Explosion: 14 Points 6">
            <a:extLst>
              <a:ext uri="{FF2B5EF4-FFF2-40B4-BE49-F238E27FC236}">
                <a16:creationId xmlns:a16="http://schemas.microsoft.com/office/drawing/2014/main" id="{71F89542-995E-99AE-8FB5-AFA72FA5D860}"/>
              </a:ext>
            </a:extLst>
          </p:cNvPr>
          <p:cNvSpPr/>
          <p:nvPr/>
        </p:nvSpPr>
        <p:spPr>
          <a:xfrm>
            <a:off x="10519793" y="5712227"/>
            <a:ext cx="1359017" cy="1016471"/>
          </a:xfrm>
          <a:prstGeom prst="irregularSeal2">
            <a:avLst/>
          </a:prstGeom>
          <a:solidFill>
            <a:srgbClr val="E4DDC6"/>
          </a:solidFill>
          <a:ln>
            <a:solidFill>
              <a:srgbClr val="675A2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50" b="1" dirty="0">
                <a:solidFill>
                  <a:schemeClr val="tx2"/>
                </a:solidFill>
              </a:rPr>
              <a:t>10 Credits</a:t>
            </a:r>
            <a:r>
              <a:rPr lang="en-GB" sz="900" b="1" dirty="0">
                <a:solidFill>
                  <a:schemeClr val="tx2"/>
                </a:solidFill>
              </a:rPr>
              <a:t> </a:t>
            </a:r>
            <a:endParaRPr lang="en-GB" sz="1050" b="1" dirty="0">
              <a:solidFill>
                <a:schemeClr val="tx2"/>
              </a:solidFill>
            </a:endParaRPr>
          </a:p>
        </p:txBody>
      </p:sp>
    </p:spTree>
    <p:extLst>
      <p:ext uri="{BB962C8B-B14F-4D97-AF65-F5344CB8AC3E}">
        <p14:creationId xmlns:p14="http://schemas.microsoft.com/office/powerpoint/2010/main" val="1807290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87490B6-8F2A-C979-3AC4-083A14C617F0}"/>
              </a:ext>
            </a:extLst>
          </p:cNvPr>
          <p:cNvSpPr>
            <a:spLocks noGrp="1"/>
          </p:cNvSpPr>
          <p:nvPr>
            <p:ph type="title"/>
          </p:nvPr>
        </p:nvSpPr>
        <p:spPr>
          <a:xfrm>
            <a:off x="478624" y="365496"/>
            <a:ext cx="9392421" cy="1330841"/>
          </a:xfrm>
        </p:spPr>
        <p:txBody>
          <a:bodyPr>
            <a:normAutofit/>
          </a:bodyPr>
          <a:lstStyle/>
          <a:p>
            <a:r>
              <a:rPr lang="en-GB" b="1" dirty="0">
                <a:solidFill>
                  <a:schemeClr val="tx2"/>
                </a:solidFill>
                <a:latin typeface="OPTILawrence" pitchFamily="50" charset="0"/>
              </a:rPr>
              <a:t>Early Career Framework</a:t>
            </a:r>
          </a:p>
        </p:txBody>
      </p:sp>
      <p:sp>
        <p:nvSpPr>
          <p:cNvPr id="3" name="Content Placeholder 2">
            <a:extLst>
              <a:ext uri="{FF2B5EF4-FFF2-40B4-BE49-F238E27FC236}">
                <a16:creationId xmlns:a16="http://schemas.microsoft.com/office/drawing/2014/main" id="{951950B2-F9B6-C4C2-BB0A-674D631716F7}"/>
              </a:ext>
            </a:extLst>
          </p:cNvPr>
          <p:cNvSpPr>
            <a:spLocks noGrp="1"/>
          </p:cNvSpPr>
          <p:nvPr>
            <p:ph idx="1"/>
          </p:nvPr>
        </p:nvSpPr>
        <p:spPr>
          <a:xfrm>
            <a:off x="686039" y="2153201"/>
            <a:ext cx="5331817" cy="3917773"/>
          </a:xfrm>
        </p:spPr>
        <p:txBody>
          <a:bodyPr vert="horz" lIns="91440" tIns="45720" rIns="91440" bIns="45720" rtlCol="0" anchor="t">
            <a:normAutofit lnSpcReduction="10000"/>
          </a:bodyPr>
          <a:lstStyle/>
          <a:p>
            <a:pPr marL="0" indent="0">
              <a:buNone/>
            </a:pPr>
            <a:r>
              <a:rPr lang="en-GB" sz="1700" dirty="0">
                <a:solidFill>
                  <a:schemeClr val="tx2"/>
                </a:solidFill>
                <a:latin typeface="Segoe UI"/>
                <a:cs typeface="Segoe UI"/>
              </a:rPr>
              <a:t>Early Career Framework Teachers in their first or second year of teaching are known as ECTs.  CCS offers a Full Induction Programme - one that was revised for July 2022.  ECTs are linked to the Northamptonshire Teaching School Hub. </a:t>
            </a:r>
            <a:endParaRPr lang="en-GB" sz="1700" dirty="0">
              <a:solidFill>
                <a:schemeClr val="tx2"/>
              </a:solidFill>
              <a:latin typeface="Segoe UI" panose="020B0502040204020203" pitchFamily="34" charset="0"/>
              <a:cs typeface="Segoe UI" panose="020B0502040204020203" pitchFamily="34" charset="0"/>
            </a:endParaRPr>
          </a:p>
          <a:p>
            <a:pPr marL="0" indent="0">
              <a:buNone/>
            </a:pPr>
            <a:r>
              <a:rPr lang="en-GB" sz="1700" dirty="0">
                <a:solidFill>
                  <a:schemeClr val="tx2"/>
                </a:solidFill>
                <a:latin typeface="Segoe UI"/>
                <a:cs typeface="Segoe UI"/>
              </a:rPr>
              <a:t>Jonny Kirk is our ITT coordinator. Jonny provides bi-weekly training for our ECTs which supports their module learning on Brightspace. </a:t>
            </a:r>
            <a:endParaRPr lang="en-GB" sz="1700" dirty="0">
              <a:solidFill>
                <a:schemeClr val="tx2"/>
              </a:solidFill>
              <a:latin typeface="Segoe UI" panose="020B0502040204020203" pitchFamily="34" charset="0"/>
              <a:cs typeface="Segoe UI" panose="020B0502040204020203" pitchFamily="34" charset="0"/>
            </a:endParaRPr>
          </a:p>
          <a:p>
            <a:pPr marL="0" indent="0">
              <a:buNone/>
            </a:pPr>
            <a:r>
              <a:rPr lang="en-GB" sz="1700" b="1" dirty="0">
                <a:solidFill>
                  <a:schemeClr val="tx2"/>
                </a:solidFill>
                <a:latin typeface="Segoe UI" panose="020B0502040204020203" pitchFamily="34" charset="0"/>
                <a:cs typeface="Segoe UI" panose="020B0502040204020203" pitchFamily="34" charset="0"/>
              </a:rPr>
              <a:t>Completion of the Brightspace modules and 60+% attendance at the training sessions is required. </a:t>
            </a:r>
          </a:p>
          <a:p>
            <a:pPr marL="0" indent="0">
              <a:buNone/>
            </a:pPr>
            <a:r>
              <a:rPr lang="en-GB" sz="1700" dirty="0">
                <a:solidFill>
                  <a:schemeClr val="tx2"/>
                </a:solidFill>
                <a:latin typeface="Segoe UI"/>
                <a:cs typeface="Segoe UI"/>
              </a:rPr>
              <a:t>All ECTs are given a mentor who will support them during their first two years of teaching.  A member of the leadership team, or Jonny, will act as the Induction Tutor for each ECT.</a:t>
            </a:r>
          </a:p>
          <a:p>
            <a:pPr marL="0" indent="0">
              <a:buNone/>
            </a:pPr>
            <a:r>
              <a:rPr lang="en-GB" sz="1700" dirty="0">
                <a:solidFill>
                  <a:schemeClr val="tx2"/>
                </a:solidFill>
                <a:latin typeface="Segoe UI" panose="020B0502040204020203" pitchFamily="34" charset="0"/>
                <a:cs typeface="Segoe UI" panose="020B0502040204020203" pitchFamily="34" charset="0"/>
              </a:rPr>
              <a:t>Kat Wittich-Jackson is the ECF lead for the school.</a:t>
            </a:r>
          </a:p>
          <a:p>
            <a:pPr marL="0" indent="0">
              <a:buNone/>
            </a:pPr>
            <a:endParaRPr lang="en-GB" sz="1700" dirty="0">
              <a:solidFill>
                <a:srgbClr val="002060"/>
              </a:solidFill>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41B85A33-0ACF-3A14-2072-B2F6382FA5EB}"/>
              </a:ext>
            </a:extLst>
          </p:cNvPr>
          <p:cNvPicPr>
            <a:picLocks noChangeAspect="1"/>
          </p:cNvPicPr>
          <p:nvPr/>
        </p:nvPicPr>
        <p:blipFill>
          <a:blip r:embed="rId2"/>
          <a:stretch>
            <a:fillRect/>
          </a:stretch>
        </p:blipFill>
        <p:spPr>
          <a:xfrm>
            <a:off x="6331046" y="2484721"/>
            <a:ext cx="5435130" cy="2703977"/>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a:extLst>
              <a:ext uri="{FF2B5EF4-FFF2-40B4-BE49-F238E27FC236}">
                <a16:creationId xmlns:a16="http://schemas.microsoft.com/office/drawing/2014/main" id="{F294552D-2C3F-B8E4-E14B-A9A8E6B38208}"/>
              </a:ext>
            </a:extLst>
          </p:cNvPr>
          <p:cNvPicPr>
            <a:picLocks noChangeAspect="1"/>
          </p:cNvPicPr>
          <p:nvPr/>
        </p:nvPicPr>
        <p:blipFill>
          <a:blip r:embed="rId3"/>
          <a:stretch>
            <a:fillRect/>
          </a:stretch>
        </p:blipFill>
        <p:spPr>
          <a:xfrm>
            <a:off x="8275608" y="478799"/>
            <a:ext cx="3190875" cy="10858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Explosion: 14 Points 3">
            <a:extLst>
              <a:ext uri="{FF2B5EF4-FFF2-40B4-BE49-F238E27FC236}">
                <a16:creationId xmlns:a16="http://schemas.microsoft.com/office/drawing/2014/main" id="{D53E24EB-9928-4FE9-4269-D558677A56D9}"/>
              </a:ext>
            </a:extLst>
          </p:cNvPr>
          <p:cNvSpPr/>
          <p:nvPr/>
        </p:nvSpPr>
        <p:spPr>
          <a:xfrm>
            <a:off x="10519793" y="5712227"/>
            <a:ext cx="1359017" cy="1016471"/>
          </a:xfrm>
          <a:prstGeom prst="irregularSeal2">
            <a:avLst/>
          </a:prstGeom>
          <a:solidFill>
            <a:srgbClr val="E4DDC6"/>
          </a:solidFill>
          <a:ln>
            <a:solidFill>
              <a:srgbClr val="675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rgbClr val="002060"/>
                </a:solidFill>
              </a:rPr>
              <a:t>40 Credits </a:t>
            </a:r>
            <a:r>
              <a:rPr lang="en-GB" sz="900" b="1" dirty="0">
                <a:solidFill>
                  <a:srgbClr val="002060"/>
                </a:solidFill>
              </a:rPr>
              <a:t>(ECTs) </a:t>
            </a:r>
            <a:endParaRPr lang="en-GB" sz="1050" b="1" dirty="0">
              <a:solidFill>
                <a:srgbClr val="002060"/>
              </a:solidFill>
            </a:endParaRPr>
          </a:p>
        </p:txBody>
      </p:sp>
      <p:sp>
        <p:nvSpPr>
          <p:cNvPr id="8" name="Explosion: 14 Points 7">
            <a:extLst>
              <a:ext uri="{FF2B5EF4-FFF2-40B4-BE49-F238E27FC236}">
                <a16:creationId xmlns:a16="http://schemas.microsoft.com/office/drawing/2014/main" id="{B83EE9EA-2CEB-C9B5-B856-74F10A68DC41}"/>
              </a:ext>
            </a:extLst>
          </p:cNvPr>
          <p:cNvSpPr/>
          <p:nvPr/>
        </p:nvSpPr>
        <p:spPr>
          <a:xfrm>
            <a:off x="9048611" y="5712227"/>
            <a:ext cx="1359017" cy="1016471"/>
          </a:xfrm>
          <a:prstGeom prst="irregularSeal2">
            <a:avLst/>
          </a:prstGeom>
          <a:solidFill>
            <a:srgbClr val="E4DDC6"/>
          </a:solidFill>
          <a:ln>
            <a:solidFill>
              <a:srgbClr val="675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rgbClr val="002060"/>
                </a:solidFill>
              </a:rPr>
              <a:t>10 Credits </a:t>
            </a:r>
            <a:r>
              <a:rPr lang="en-GB" sz="800" b="1" dirty="0">
                <a:solidFill>
                  <a:srgbClr val="002060"/>
                </a:solidFill>
              </a:rPr>
              <a:t>(Mentor)</a:t>
            </a:r>
            <a:endParaRPr lang="en-GB" sz="1050" b="1" dirty="0">
              <a:solidFill>
                <a:srgbClr val="002060"/>
              </a:solidFill>
            </a:endParaRPr>
          </a:p>
        </p:txBody>
      </p:sp>
    </p:spTree>
    <p:extLst>
      <p:ext uri="{BB962C8B-B14F-4D97-AF65-F5344CB8AC3E}">
        <p14:creationId xmlns:p14="http://schemas.microsoft.com/office/powerpoint/2010/main" val="2906329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50310C73553146AF10C956F958A195" ma:contentTypeVersion="12" ma:contentTypeDescription="Create a new document." ma:contentTypeScope="" ma:versionID="6dd5df56472ac96579fbd46c8cdebdb1">
  <xsd:schema xmlns:xsd="http://www.w3.org/2001/XMLSchema" xmlns:xs="http://www.w3.org/2001/XMLSchema" xmlns:p="http://schemas.microsoft.com/office/2006/metadata/properties" xmlns:ns2="9acd651e-f313-4504-9e9f-4c9c650e6971" xmlns:ns3="523c0e46-0f6d-464e-af02-306b4144e2ae" targetNamespace="http://schemas.microsoft.com/office/2006/metadata/properties" ma:root="true" ma:fieldsID="db34cf5c2ec93451d4236fc9b6bcb7ee" ns2:_="" ns3:_="">
    <xsd:import namespace="9acd651e-f313-4504-9e9f-4c9c650e6971"/>
    <xsd:import namespace="523c0e46-0f6d-464e-af02-306b4144e2a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cd651e-f313-4504-9e9f-4c9c650e6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9869dbf-067f-489a-80e4-9e57c342374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3c0e46-0f6d-464e-af02-306b4144e2a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e2161dc-dc24-4fff-993e-45c166e1c12a}" ma:internalName="TaxCatchAll" ma:showField="CatchAllData" ma:web="523c0e46-0f6d-464e-af02-306b4144e2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23c0e46-0f6d-464e-af02-306b4144e2ae" xsi:nil="true"/>
    <lcf76f155ced4ddcb4097134ff3c332f xmlns="9acd651e-f313-4504-9e9f-4c9c650e697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A403F1-E70A-481F-8B1A-31500E262EB7}"/>
</file>

<file path=customXml/itemProps2.xml><?xml version="1.0" encoding="utf-8"?>
<ds:datastoreItem xmlns:ds="http://schemas.openxmlformats.org/officeDocument/2006/customXml" ds:itemID="{680D71A5-5691-4BA4-9EBB-3D4E28100A58}">
  <ds:schemaRefs>
    <ds:schemaRef ds:uri="http://schemas.microsoft.com/office/2006/metadata/properties"/>
    <ds:schemaRef ds:uri="http://schemas.microsoft.com/office/infopath/2007/PartnerControls"/>
    <ds:schemaRef ds:uri="73d2205c-59e3-4b3d-b61e-9c6fd8a3e6c1"/>
  </ds:schemaRefs>
</ds:datastoreItem>
</file>

<file path=customXml/itemProps3.xml><?xml version="1.0" encoding="utf-8"?>
<ds:datastoreItem xmlns:ds="http://schemas.openxmlformats.org/officeDocument/2006/customXml" ds:itemID="{CD5B443E-9DA6-49DF-95EF-0C4AAC7E5A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2859</TotalTime>
  <Words>3210</Words>
  <Application>Microsoft Office PowerPoint</Application>
  <PresentationFormat>Widescreen</PresentationFormat>
  <Paragraphs>445</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The CCS Career Professional Development Journey</vt:lpstr>
      <vt:lpstr>Our CPD philosophy</vt:lpstr>
      <vt:lpstr>Effective Professional Development</vt:lpstr>
      <vt:lpstr>New and improved</vt:lpstr>
      <vt:lpstr>Opportunities</vt:lpstr>
      <vt:lpstr>We encourage staff to do more than the standard commitment, and rewards are available for those who go above and beyond with their focused CPD and training</vt:lpstr>
      <vt:lpstr>Golden Thread</vt:lpstr>
      <vt:lpstr>Cadets</vt:lpstr>
      <vt:lpstr>Early Career Framework</vt:lpstr>
      <vt:lpstr>External CPD</vt:lpstr>
      <vt:lpstr>First Aid Training</vt:lpstr>
      <vt:lpstr>HPL Development</vt:lpstr>
      <vt:lpstr>HPL Teacher Pathways</vt:lpstr>
      <vt:lpstr>In-House Training</vt:lpstr>
      <vt:lpstr>NPQ Qualifications</vt:lpstr>
      <vt:lpstr>Reading</vt:lpstr>
      <vt:lpstr>PowerPoint Presentation</vt:lpstr>
      <vt:lpstr>PowerPoint Presentation</vt:lpstr>
      <vt:lpstr>The National College</vt:lpstr>
      <vt:lpstr>Research – Coming in 2024</vt:lpstr>
      <vt:lpstr>Support and Remuneration</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CCS Career Professional Development Journey</dc:title>
  <dc:creator>Kathryn Wittich</dc:creator>
  <cp:lastModifiedBy>Kathryn Wittich</cp:lastModifiedBy>
  <cp:revision>219</cp:revision>
  <cp:lastPrinted>2023-06-26T14:29:30Z</cp:lastPrinted>
  <dcterms:created xsi:type="dcterms:W3CDTF">2023-03-27T10:29:50Z</dcterms:created>
  <dcterms:modified xsi:type="dcterms:W3CDTF">2024-03-18T11:05:53Z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0x010100F650310C73553146AF10C956F958A195</vt:lpwstr>
  </property>
</Properties>
</file>