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sldIdLst>
    <p:sldId id="256" r:id="rId5"/>
    <p:sldId id="257" r:id="rId6"/>
    <p:sldId id="258" r:id="rId7"/>
    <p:sldId id="261" r:id="rId8"/>
    <p:sldId id="307" r:id="rId9"/>
    <p:sldId id="301" r:id="rId10"/>
    <p:sldId id="302" r:id="rId11"/>
    <p:sldId id="259" r:id="rId12"/>
    <p:sldId id="260" r:id="rId13"/>
    <p:sldId id="300" r:id="rId14"/>
    <p:sldId id="262" r:id="rId15"/>
    <p:sldId id="263" r:id="rId16"/>
    <p:sldId id="264" r:id="rId17"/>
    <p:sldId id="269" r:id="rId18"/>
    <p:sldId id="276" r:id="rId19"/>
    <p:sldId id="275" r:id="rId20"/>
    <p:sldId id="267" r:id="rId21"/>
    <p:sldId id="268" r:id="rId22"/>
    <p:sldId id="280" r:id="rId23"/>
    <p:sldId id="316" r:id="rId24"/>
    <p:sldId id="278" r:id="rId25"/>
    <p:sldId id="318" r:id="rId26"/>
    <p:sldId id="274" r:id="rId27"/>
    <p:sldId id="281" r:id="rId28"/>
    <p:sldId id="282" r:id="rId29"/>
    <p:sldId id="303" r:id="rId30"/>
    <p:sldId id="317" r:id="rId31"/>
    <p:sldId id="304" r:id="rId32"/>
    <p:sldId id="305" r:id="rId33"/>
    <p:sldId id="306" r:id="rId34"/>
    <p:sldId id="285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6" r:id="rId43"/>
    <p:sldId id="283" r:id="rId44"/>
    <p:sldId id="284" r:id="rId45"/>
    <p:sldId id="298" r:id="rId46"/>
    <p:sldId id="299" r:id="rId47"/>
    <p:sldId id="309" r:id="rId48"/>
    <p:sldId id="310" r:id="rId49"/>
    <p:sldId id="313" r:id="rId50"/>
    <p:sldId id="320" r:id="rId51"/>
    <p:sldId id="314" r:id="rId52"/>
    <p:sldId id="311" r:id="rId53"/>
    <p:sldId id="312" r:id="rId54"/>
    <p:sldId id="315" r:id="rId55"/>
    <p:sldId id="321" r:id="rId56"/>
    <p:sldId id="323" r:id="rId57"/>
    <p:sldId id="308" r:id="rId5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BBD"/>
    <a:srgbClr val="09C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192D05-A178-42FA-8E4A-51DB37A7D484}" v="14" dt="2024-04-23T06:26:17.523"/>
    <p1510:client id="{D655B017-0BAB-4733-AC5C-990AD95BADA1}" v="3" dt="2024-04-23T06:56:03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92F87-791C-4D8B-A1B2-43D4670D9148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9C50852-98D6-4E4D-AF79-4A77630C2A8E}">
      <dgm:prSet/>
      <dgm:spPr/>
      <dgm:t>
        <a:bodyPr/>
        <a:lstStyle/>
        <a:p>
          <a:r>
            <a:rPr lang="en-GB"/>
            <a:t>You must </a:t>
          </a:r>
          <a:r>
            <a:rPr lang="en-GB" b="1"/>
            <a:t>design and make </a:t>
          </a:r>
          <a:r>
            <a:rPr lang="en-GB"/>
            <a:t>a table tennis bat to be used by 11 – 14 year olds</a:t>
          </a:r>
          <a:endParaRPr lang="en-US"/>
        </a:p>
      </dgm:t>
    </dgm:pt>
    <dgm:pt modelId="{36DEABE2-1595-45F6-86C6-EE3A36D3A528}" type="parTrans" cxnId="{F2726440-2BD8-4598-BADA-F8FFF9874EBA}">
      <dgm:prSet/>
      <dgm:spPr/>
      <dgm:t>
        <a:bodyPr/>
        <a:lstStyle/>
        <a:p>
          <a:endParaRPr lang="en-US"/>
        </a:p>
      </dgm:t>
    </dgm:pt>
    <dgm:pt modelId="{81D81FFA-BC00-4BC2-8314-80B3956F5750}" type="sibTrans" cxnId="{F2726440-2BD8-4598-BADA-F8FFF9874EBA}">
      <dgm:prSet/>
      <dgm:spPr/>
      <dgm:t>
        <a:bodyPr/>
        <a:lstStyle/>
        <a:p>
          <a:endParaRPr lang="en-US"/>
        </a:p>
      </dgm:t>
    </dgm:pt>
    <dgm:pt modelId="{3BFF767D-762E-4E5D-827A-C7AE25B7D883}">
      <dgm:prSet/>
      <dgm:spPr/>
      <dgm:t>
        <a:bodyPr/>
        <a:lstStyle/>
        <a:p>
          <a:r>
            <a:rPr lang="en-GB"/>
            <a:t>The table tennis bat will be made from plywood, pine and foam</a:t>
          </a:r>
          <a:endParaRPr lang="en-US"/>
        </a:p>
      </dgm:t>
    </dgm:pt>
    <dgm:pt modelId="{06613FEA-6C5C-4643-8DC6-503F2465D9E8}" type="parTrans" cxnId="{22730587-24D8-419F-B0B4-AFC241DAF2E2}">
      <dgm:prSet/>
      <dgm:spPr/>
      <dgm:t>
        <a:bodyPr/>
        <a:lstStyle/>
        <a:p>
          <a:endParaRPr lang="en-US"/>
        </a:p>
      </dgm:t>
    </dgm:pt>
    <dgm:pt modelId="{813EBC36-578D-4288-B973-9E7CFAB2C70D}" type="sibTrans" cxnId="{22730587-24D8-419F-B0B4-AFC241DAF2E2}">
      <dgm:prSet/>
      <dgm:spPr/>
      <dgm:t>
        <a:bodyPr/>
        <a:lstStyle/>
        <a:p>
          <a:endParaRPr lang="en-US"/>
        </a:p>
      </dgm:t>
    </dgm:pt>
    <dgm:pt modelId="{FC645336-38A4-3F45-BD34-554C1A7639ED}" type="pres">
      <dgm:prSet presAssocID="{C4A92F87-791C-4D8B-A1B2-43D4670D9148}" presName="linear" presStyleCnt="0">
        <dgm:presLayoutVars>
          <dgm:animLvl val="lvl"/>
          <dgm:resizeHandles val="exact"/>
        </dgm:presLayoutVars>
      </dgm:prSet>
      <dgm:spPr/>
    </dgm:pt>
    <dgm:pt modelId="{11473001-3F30-704A-B461-23631647D0A7}" type="pres">
      <dgm:prSet presAssocID="{29C50852-98D6-4E4D-AF79-4A77630C2A8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579FACE-0952-084B-A065-B34D27A0BC51}" type="pres">
      <dgm:prSet presAssocID="{81D81FFA-BC00-4BC2-8314-80B3956F5750}" presName="spacer" presStyleCnt="0"/>
      <dgm:spPr/>
    </dgm:pt>
    <dgm:pt modelId="{858F7A86-733E-7D45-8F26-08AFB45E9714}" type="pres">
      <dgm:prSet presAssocID="{3BFF767D-762E-4E5D-827A-C7AE25B7D88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36E4513-3170-054C-85F3-3C09EF562C9E}" type="presOf" srcId="{C4A92F87-791C-4D8B-A1B2-43D4670D9148}" destId="{FC645336-38A4-3F45-BD34-554C1A7639ED}" srcOrd="0" destOrd="0" presId="urn:microsoft.com/office/officeart/2005/8/layout/vList2"/>
    <dgm:cxn modelId="{F2726440-2BD8-4598-BADA-F8FFF9874EBA}" srcId="{C4A92F87-791C-4D8B-A1B2-43D4670D9148}" destId="{29C50852-98D6-4E4D-AF79-4A77630C2A8E}" srcOrd="0" destOrd="0" parTransId="{36DEABE2-1595-45F6-86C6-EE3A36D3A528}" sibTransId="{81D81FFA-BC00-4BC2-8314-80B3956F5750}"/>
    <dgm:cxn modelId="{04C96854-3AC9-E948-8D7A-DD035CEC6CC2}" type="presOf" srcId="{3BFF767D-762E-4E5D-827A-C7AE25B7D883}" destId="{858F7A86-733E-7D45-8F26-08AFB45E9714}" srcOrd="0" destOrd="0" presId="urn:microsoft.com/office/officeart/2005/8/layout/vList2"/>
    <dgm:cxn modelId="{22730587-24D8-419F-B0B4-AFC241DAF2E2}" srcId="{C4A92F87-791C-4D8B-A1B2-43D4670D9148}" destId="{3BFF767D-762E-4E5D-827A-C7AE25B7D883}" srcOrd="1" destOrd="0" parTransId="{06613FEA-6C5C-4643-8DC6-503F2465D9E8}" sibTransId="{813EBC36-578D-4288-B973-9E7CFAB2C70D}"/>
    <dgm:cxn modelId="{B96168C4-2CF5-254A-87F2-89578B43ABA1}" type="presOf" srcId="{29C50852-98D6-4E4D-AF79-4A77630C2A8E}" destId="{11473001-3F30-704A-B461-23631647D0A7}" srcOrd="0" destOrd="0" presId="urn:microsoft.com/office/officeart/2005/8/layout/vList2"/>
    <dgm:cxn modelId="{8E520023-04DE-6C4A-A95F-DBEB28459893}" type="presParOf" srcId="{FC645336-38A4-3F45-BD34-554C1A7639ED}" destId="{11473001-3F30-704A-B461-23631647D0A7}" srcOrd="0" destOrd="0" presId="urn:microsoft.com/office/officeart/2005/8/layout/vList2"/>
    <dgm:cxn modelId="{10089E79-88EE-334C-81F9-FE2B6DC919EB}" type="presParOf" srcId="{FC645336-38A4-3F45-BD34-554C1A7639ED}" destId="{5579FACE-0952-084B-A065-B34D27A0BC51}" srcOrd="1" destOrd="0" presId="urn:microsoft.com/office/officeart/2005/8/layout/vList2"/>
    <dgm:cxn modelId="{9563F120-C2E4-544D-9204-DC7A6D8B8C02}" type="presParOf" srcId="{FC645336-38A4-3F45-BD34-554C1A7639ED}" destId="{858F7A86-733E-7D45-8F26-08AFB45E971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16F163-CC6A-434B-8EE8-57113BDF22F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EDC6E26-C403-43A0-8316-B54D7313F4E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Look at the picture on your table</a:t>
          </a:r>
          <a:endParaRPr lang="en-US"/>
        </a:p>
      </dgm:t>
    </dgm:pt>
    <dgm:pt modelId="{B8FBF5E2-970A-4314-BDEE-8CC53314560A}" type="parTrans" cxnId="{868E8E75-BFAB-47BA-9F25-7790D61B7CC4}">
      <dgm:prSet/>
      <dgm:spPr/>
      <dgm:t>
        <a:bodyPr/>
        <a:lstStyle/>
        <a:p>
          <a:endParaRPr lang="en-US"/>
        </a:p>
      </dgm:t>
    </dgm:pt>
    <dgm:pt modelId="{2CCAD22A-9583-47E1-84DC-968C13E13AC7}" type="sibTrans" cxnId="{868E8E75-BFAB-47BA-9F25-7790D61B7CC4}">
      <dgm:prSet/>
      <dgm:spPr/>
      <dgm:t>
        <a:bodyPr/>
        <a:lstStyle/>
        <a:p>
          <a:endParaRPr lang="en-US"/>
        </a:p>
      </dgm:t>
    </dgm:pt>
    <dgm:pt modelId="{778645B9-2D7B-4F5A-AB8A-90B2BD25B23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What might the designer’s specification have looked like?</a:t>
          </a:r>
          <a:endParaRPr lang="en-US"/>
        </a:p>
      </dgm:t>
    </dgm:pt>
    <dgm:pt modelId="{0AF476A0-47DF-45BC-B112-26D0329E6A4E}" type="parTrans" cxnId="{D1B4F29B-CD95-4CD8-8D6A-D05E2128D535}">
      <dgm:prSet/>
      <dgm:spPr/>
      <dgm:t>
        <a:bodyPr/>
        <a:lstStyle/>
        <a:p>
          <a:endParaRPr lang="en-US"/>
        </a:p>
      </dgm:t>
    </dgm:pt>
    <dgm:pt modelId="{605D0032-1E68-4BA1-9E76-65264CD476E0}" type="sibTrans" cxnId="{D1B4F29B-CD95-4CD8-8D6A-D05E2128D535}">
      <dgm:prSet/>
      <dgm:spPr/>
      <dgm:t>
        <a:bodyPr/>
        <a:lstStyle/>
        <a:p>
          <a:endParaRPr lang="en-US"/>
        </a:p>
      </dgm:t>
    </dgm:pt>
    <dgm:pt modelId="{631D6317-E706-40F8-9C01-FC9BD0DAADB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Discuss in your group what specification points might have been given to the designer</a:t>
          </a:r>
          <a:endParaRPr lang="en-US"/>
        </a:p>
      </dgm:t>
    </dgm:pt>
    <dgm:pt modelId="{D9A2978E-B97D-4FEE-A314-7807FC856AAF}" type="parTrans" cxnId="{DC88DD64-0185-4AB6-801C-935B3088DBB2}">
      <dgm:prSet/>
      <dgm:spPr/>
      <dgm:t>
        <a:bodyPr/>
        <a:lstStyle/>
        <a:p>
          <a:endParaRPr lang="en-US"/>
        </a:p>
      </dgm:t>
    </dgm:pt>
    <dgm:pt modelId="{E264C59A-B21A-4F05-AF82-C374000E036D}" type="sibTrans" cxnId="{DC88DD64-0185-4AB6-801C-935B3088DBB2}">
      <dgm:prSet/>
      <dgm:spPr/>
      <dgm:t>
        <a:bodyPr/>
        <a:lstStyle/>
        <a:p>
          <a:endParaRPr lang="en-US"/>
        </a:p>
      </dgm:t>
    </dgm:pt>
    <dgm:pt modelId="{9BED8E09-C5F1-4A71-939A-435E751862C7}" type="pres">
      <dgm:prSet presAssocID="{9116F163-CC6A-434B-8EE8-57113BDF22F7}" presName="root" presStyleCnt="0">
        <dgm:presLayoutVars>
          <dgm:dir/>
          <dgm:resizeHandles val="exact"/>
        </dgm:presLayoutVars>
      </dgm:prSet>
      <dgm:spPr/>
    </dgm:pt>
    <dgm:pt modelId="{BC060DFF-CAB6-4174-A901-49BDCDDC5D11}" type="pres">
      <dgm:prSet presAssocID="{7EDC6E26-C403-43A0-8316-B54D7313F4E2}" presName="compNode" presStyleCnt="0"/>
      <dgm:spPr/>
    </dgm:pt>
    <dgm:pt modelId="{5F2EAC57-B329-4363-9ACF-85452592F325}" type="pres">
      <dgm:prSet presAssocID="{7EDC6E26-C403-43A0-8316-B54D7313F4E2}" presName="bgRect" presStyleLbl="bgShp" presStyleIdx="0" presStyleCnt="3"/>
      <dgm:spPr/>
    </dgm:pt>
    <dgm:pt modelId="{CF71E85B-07B5-4EE2-9A9B-808B91929210}" type="pres">
      <dgm:prSet presAssocID="{7EDC6E26-C403-43A0-8316-B54D7313F4E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mage"/>
        </a:ext>
      </dgm:extLst>
    </dgm:pt>
    <dgm:pt modelId="{A024AB3B-E492-4E64-86A4-0930E848A993}" type="pres">
      <dgm:prSet presAssocID="{7EDC6E26-C403-43A0-8316-B54D7313F4E2}" presName="spaceRect" presStyleCnt="0"/>
      <dgm:spPr/>
    </dgm:pt>
    <dgm:pt modelId="{42600015-6E67-4634-85BC-CC00763E649A}" type="pres">
      <dgm:prSet presAssocID="{7EDC6E26-C403-43A0-8316-B54D7313F4E2}" presName="parTx" presStyleLbl="revTx" presStyleIdx="0" presStyleCnt="3">
        <dgm:presLayoutVars>
          <dgm:chMax val="0"/>
          <dgm:chPref val="0"/>
        </dgm:presLayoutVars>
      </dgm:prSet>
      <dgm:spPr/>
    </dgm:pt>
    <dgm:pt modelId="{D865662B-0A7F-4896-A5D3-E15B28DD037F}" type="pres">
      <dgm:prSet presAssocID="{2CCAD22A-9583-47E1-84DC-968C13E13AC7}" presName="sibTrans" presStyleCnt="0"/>
      <dgm:spPr/>
    </dgm:pt>
    <dgm:pt modelId="{30777C9A-6AD7-43A6-8311-D8FBEC68949F}" type="pres">
      <dgm:prSet presAssocID="{778645B9-2D7B-4F5A-AB8A-90B2BD25B23D}" presName="compNode" presStyleCnt="0"/>
      <dgm:spPr/>
    </dgm:pt>
    <dgm:pt modelId="{2C8B9740-D605-4028-BBE6-E4CD9367147B}" type="pres">
      <dgm:prSet presAssocID="{778645B9-2D7B-4F5A-AB8A-90B2BD25B23D}" presName="bgRect" presStyleLbl="bgShp" presStyleIdx="1" presStyleCnt="3"/>
      <dgm:spPr/>
    </dgm:pt>
    <dgm:pt modelId="{FE9F48FF-34F7-4087-9511-6C7ABEC1C286}" type="pres">
      <dgm:prSet presAssocID="{778645B9-2D7B-4F5A-AB8A-90B2BD25B23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ger"/>
        </a:ext>
      </dgm:extLst>
    </dgm:pt>
    <dgm:pt modelId="{F90A4094-F5CD-4FCF-85C1-C2AE2A8B01E9}" type="pres">
      <dgm:prSet presAssocID="{778645B9-2D7B-4F5A-AB8A-90B2BD25B23D}" presName="spaceRect" presStyleCnt="0"/>
      <dgm:spPr/>
    </dgm:pt>
    <dgm:pt modelId="{5E951D27-9798-4993-B5F6-497CF31D9122}" type="pres">
      <dgm:prSet presAssocID="{778645B9-2D7B-4F5A-AB8A-90B2BD25B23D}" presName="parTx" presStyleLbl="revTx" presStyleIdx="1" presStyleCnt="3">
        <dgm:presLayoutVars>
          <dgm:chMax val="0"/>
          <dgm:chPref val="0"/>
        </dgm:presLayoutVars>
      </dgm:prSet>
      <dgm:spPr/>
    </dgm:pt>
    <dgm:pt modelId="{6DE4047F-FB9B-40C8-88ED-8782E13CDCFE}" type="pres">
      <dgm:prSet presAssocID="{605D0032-1E68-4BA1-9E76-65264CD476E0}" presName="sibTrans" presStyleCnt="0"/>
      <dgm:spPr/>
    </dgm:pt>
    <dgm:pt modelId="{1EF5E44C-890C-42F6-97ED-2EB7FEAE1E7C}" type="pres">
      <dgm:prSet presAssocID="{631D6317-E706-40F8-9C01-FC9BD0DAADB9}" presName="compNode" presStyleCnt="0"/>
      <dgm:spPr/>
    </dgm:pt>
    <dgm:pt modelId="{CC4968B4-A277-40BF-BDCB-44AF50E7EBE7}" type="pres">
      <dgm:prSet presAssocID="{631D6317-E706-40F8-9C01-FC9BD0DAADB9}" presName="bgRect" presStyleLbl="bgShp" presStyleIdx="2" presStyleCnt="3"/>
      <dgm:spPr/>
    </dgm:pt>
    <dgm:pt modelId="{234014CD-0C8A-49B4-A5EB-57E6F32E725F}" type="pres">
      <dgm:prSet presAssocID="{631D6317-E706-40F8-9C01-FC9BD0DAAD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3327E622-DC8F-4EC2-BBCB-F1DE9D7AFDAA}" type="pres">
      <dgm:prSet presAssocID="{631D6317-E706-40F8-9C01-FC9BD0DAADB9}" presName="spaceRect" presStyleCnt="0"/>
      <dgm:spPr/>
    </dgm:pt>
    <dgm:pt modelId="{7F3D718C-5475-4A7A-A46F-6086AB873630}" type="pres">
      <dgm:prSet presAssocID="{631D6317-E706-40F8-9C01-FC9BD0DAAD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C88DD64-0185-4AB6-801C-935B3088DBB2}" srcId="{9116F163-CC6A-434B-8EE8-57113BDF22F7}" destId="{631D6317-E706-40F8-9C01-FC9BD0DAADB9}" srcOrd="2" destOrd="0" parTransId="{D9A2978E-B97D-4FEE-A314-7807FC856AAF}" sibTransId="{E264C59A-B21A-4F05-AF82-C374000E036D}"/>
    <dgm:cxn modelId="{A44D0D6A-4487-4A98-BAB9-A623A62EBA1E}" type="presOf" srcId="{7EDC6E26-C403-43A0-8316-B54D7313F4E2}" destId="{42600015-6E67-4634-85BC-CC00763E649A}" srcOrd="0" destOrd="0" presId="urn:microsoft.com/office/officeart/2018/2/layout/IconVerticalSolidList"/>
    <dgm:cxn modelId="{868E8E75-BFAB-47BA-9F25-7790D61B7CC4}" srcId="{9116F163-CC6A-434B-8EE8-57113BDF22F7}" destId="{7EDC6E26-C403-43A0-8316-B54D7313F4E2}" srcOrd="0" destOrd="0" parTransId="{B8FBF5E2-970A-4314-BDEE-8CC53314560A}" sibTransId="{2CCAD22A-9583-47E1-84DC-968C13E13AC7}"/>
    <dgm:cxn modelId="{D1B4F29B-CD95-4CD8-8D6A-D05E2128D535}" srcId="{9116F163-CC6A-434B-8EE8-57113BDF22F7}" destId="{778645B9-2D7B-4F5A-AB8A-90B2BD25B23D}" srcOrd="1" destOrd="0" parTransId="{0AF476A0-47DF-45BC-B112-26D0329E6A4E}" sibTransId="{605D0032-1E68-4BA1-9E76-65264CD476E0}"/>
    <dgm:cxn modelId="{32415FC2-6E2E-48D9-BF3D-8D8F602BBE00}" type="presOf" srcId="{778645B9-2D7B-4F5A-AB8A-90B2BD25B23D}" destId="{5E951D27-9798-4993-B5F6-497CF31D9122}" srcOrd="0" destOrd="0" presId="urn:microsoft.com/office/officeart/2018/2/layout/IconVerticalSolidList"/>
    <dgm:cxn modelId="{BC2C9BCC-2576-4EFC-B138-5C53CDF2A19B}" type="presOf" srcId="{631D6317-E706-40F8-9C01-FC9BD0DAADB9}" destId="{7F3D718C-5475-4A7A-A46F-6086AB873630}" srcOrd="0" destOrd="0" presId="urn:microsoft.com/office/officeart/2018/2/layout/IconVerticalSolidList"/>
    <dgm:cxn modelId="{8D46EBD0-A931-4627-8F51-76882EC4EC5E}" type="presOf" srcId="{9116F163-CC6A-434B-8EE8-57113BDF22F7}" destId="{9BED8E09-C5F1-4A71-939A-435E751862C7}" srcOrd="0" destOrd="0" presId="urn:microsoft.com/office/officeart/2018/2/layout/IconVerticalSolidList"/>
    <dgm:cxn modelId="{19AB2910-7D09-422A-8E35-3BA5A0DB4B68}" type="presParOf" srcId="{9BED8E09-C5F1-4A71-939A-435E751862C7}" destId="{BC060DFF-CAB6-4174-A901-49BDCDDC5D11}" srcOrd="0" destOrd="0" presId="urn:microsoft.com/office/officeart/2018/2/layout/IconVerticalSolidList"/>
    <dgm:cxn modelId="{4E6223FF-4886-47F0-A817-817DE7641CE0}" type="presParOf" srcId="{BC060DFF-CAB6-4174-A901-49BDCDDC5D11}" destId="{5F2EAC57-B329-4363-9ACF-85452592F325}" srcOrd="0" destOrd="0" presId="urn:microsoft.com/office/officeart/2018/2/layout/IconVerticalSolidList"/>
    <dgm:cxn modelId="{0DB45508-F2BD-40A5-9D8B-5C6AB1CBF63A}" type="presParOf" srcId="{BC060DFF-CAB6-4174-A901-49BDCDDC5D11}" destId="{CF71E85B-07B5-4EE2-9A9B-808B91929210}" srcOrd="1" destOrd="0" presId="urn:microsoft.com/office/officeart/2018/2/layout/IconVerticalSolidList"/>
    <dgm:cxn modelId="{7034BFFA-B169-4040-84BC-F6564D3B2F87}" type="presParOf" srcId="{BC060DFF-CAB6-4174-A901-49BDCDDC5D11}" destId="{A024AB3B-E492-4E64-86A4-0930E848A993}" srcOrd="2" destOrd="0" presId="urn:microsoft.com/office/officeart/2018/2/layout/IconVerticalSolidList"/>
    <dgm:cxn modelId="{5D19FE58-A9EB-407A-9AEC-8D4834EF5979}" type="presParOf" srcId="{BC060DFF-CAB6-4174-A901-49BDCDDC5D11}" destId="{42600015-6E67-4634-85BC-CC00763E649A}" srcOrd="3" destOrd="0" presId="urn:microsoft.com/office/officeart/2018/2/layout/IconVerticalSolidList"/>
    <dgm:cxn modelId="{2062E8C4-7416-4078-8F0F-F40A4943435C}" type="presParOf" srcId="{9BED8E09-C5F1-4A71-939A-435E751862C7}" destId="{D865662B-0A7F-4896-A5D3-E15B28DD037F}" srcOrd="1" destOrd="0" presId="urn:microsoft.com/office/officeart/2018/2/layout/IconVerticalSolidList"/>
    <dgm:cxn modelId="{05F11F3A-82FE-4338-9F0C-7FD137E63AF5}" type="presParOf" srcId="{9BED8E09-C5F1-4A71-939A-435E751862C7}" destId="{30777C9A-6AD7-43A6-8311-D8FBEC68949F}" srcOrd="2" destOrd="0" presId="urn:microsoft.com/office/officeart/2018/2/layout/IconVerticalSolidList"/>
    <dgm:cxn modelId="{D7CB669C-608C-48B0-9210-8604B7BC4284}" type="presParOf" srcId="{30777C9A-6AD7-43A6-8311-D8FBEC68949F}" destId="{2C8B9740-D605-4028-BBE6-E4CD9367147B}" srcOrd="0" destOrd="0" presId="urn:microsoft.com/office/officeart/2018/2/layout/IconVerticalSolidList"/>
    <dgm:cxn modelId="{AF4D5B2F-C7A5-4A24-8565-E07D97E94985}" type="presParOf" srcId="{30777C9A-6AD7-43A6-8311-D8FBEC68949F}" destId="{FE9F48FF-34F7-4087-9511-6C7ABEC1C286}" srcOrd="1" destOrd="0" presId="urn:microsoft.com/office/officeart/2018/2/layout/IconVerticalSolidList"/>
    <dgm:cxn modelId="{E11BFC4C-7601-44F1-B6FA-087B97898C75}" type="presParOf" srcId="{30777C9A-6AD7-43A6-8311-D8FBEC68949F}" destId="{F90A4094-F5CD-4FCF-85C1-C2AE2A8B01E9}" srcOrd="2" destOrd="0" presId="urn:microsoft.com/office/officeart/2018/2/layout/IconVerticalSolidList"/>
    <dgm:cxn modelId="{B4A160CB-C0E6-44DF-ACD8-A3984F09531C}" type="presParOf" srcId="{30777C9A-6AD7-43A6-8311-D8FBEC68949F}" destId="{5E951D27-9798-4993-B5F6-497CF31D9122}" srcOrd="3" destOrd="0" presId="urn:microsoft.com/office/officeart/2018/2/layout/IconVerticalSolidList"/>
    <dgm:cxn modelId="{3BFE02F2-AC6D-472C-8C01-2FDA297C32FE}" type="presParOf" srcId="{9BED8E09-C5F1-4A71-939A-435E751862C7}" destId="{6DE4047F-FB9B-40C8-88ED-8782E13CDCFE}" srcOrd="3" destOrd="0" presId="urn:microsoft.com/office/officeart/2018/2/layout/IconVerticalSolidList"/>
    <dgm:cxn modelId="{576F7FDD-93E1-4A2E-9BFB-EDC17B7686F5}" type="presParOf" srcId="{9BED8E09-C5F1-4A71-939A-435E751862C7}" destId="{1EF5E44C-890C-42F6-97ED-2EB7FEAE1E7C}" srcOrd="4" destOrd="0" presId="urn:microsoft.com/office/officeart/2018/2/layout/IconVerticalSolidList"/>
    <dgm:cxn modelId="{170FC129-8D39-4212-AE74-CC6D35D67025}" type="presParOf" srcId="{1EF5E44C-890C-42F6-97ED-2EB7FEAE1E7C}" destId="{CC4968B4-A277-40BF-BDCB-44AF50E7EBE7}" srcOrd="0" destOrd="0" presId="urn:microsoft.com/office/officeart/2018/2/layout/IconVerticalSolidList"/>
    <dgm:cxn modelId="{A121D976-1602-4580-A445-F680FA86BC81}" type="presParOf" srcId="{1EF5E44C-890C-42F6-97ED-2EB7FEAE1E7C}" destId="{234014CD-0C8A-49B4-A5EB-57E6F32E725F}" srcOrd="1" destOrd="0" presId="urn:microsoft.com/office/officeart/2018/2/layout/IconVerticalSolidList"/>
    <dgm:cxn modelId="{F0652907-C301-492E-82FF-7C80389E416C}" type="presParOf" srcId="{1EF5E44C-890C-42F6-97ED-2EB7FEAE1E7C}" destId="{3327E622-DC8F-4EC2-BBCB-F1DE9D7AFDAA}" srcOrd="2" destOrd="0" presId="urn:microsoft.com/office/officeart/2018/2/layout/IconVerticalSolidList"/>
    <dgm:cxn modelId="{87252A0A-96F9-45A9-B9CE-5AB844F13D65}" type="presParOf" srcId="{1EF5E44C-890C-42F6-97ED-2EB7FEAE1E7C}" destId="{7F3D718C-5475-4A7A-A46F-6086AB8736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73001-3F30-704A-B461-23631647D0A7}">
      <dsp:nvSpPr>
        <dsp:cNvPr id="0" name=""/>
        <dsp:cNvSpPr/>
      </dsp:nvSpPr>
      <dsp:spPr>
        <a:xfrm>
          <a:off x="0" y="72459"/>
          <a:ext cx="3505495" cy="17842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You must </a:t>
          </a:r>
          <a:r>
            <a:rPr lang="en-GB" sz="2500" b="1" kern="1200"/>
            <a:t>design and make </a:t>
          </a:r>
          <a:r>
            <a:rPr lang="en-GB" sz="2500" kern="1200"/>
            <a:t>a table tennis bat to be used by 11 – 14 year olds</a:t>
          </a:r>
          <a:endParaRPr lang="en-US" sz="2500" kern="1200"/>
        </a:p>
      </dsp:txBody>
      <dsp:txXfrm>
        <a:off x="87100" y="159559"/>
        <a:ext cx="3331295" cy="1610050"/>
      </dsp:txXfrm>
    </dsp:sp>
    <dsp:sp modelId="{858F7A86-733E-7D45-8F26-08AFB45E9714}">
      <dsp:nvSpPr>
        <dsp:cNvPr id="0" name=""/>
        <dsp:cNvSpPr/>
      </dsp:nvSpPr>
      <dsp:spPr>
        <a:xfrm>
          <a:off x="0" y="1928709"/>
          <a:ext cx="3505495" cy="17842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The table tennis bat will be made from plywood, pine and foam</a:t>
          </a:r>
          <a:endParaRPr lang="en-US" sz="2500" kern="1200"/>
        </a:p>
      </dsp:txBody>
      <dsp:txXfrm>
        <a:off x="87100" y="2015809"/>
        <a:ext cx="3331295" cy="1610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EAC57-B329-4363-9ACF-85452592F325}">
      <dsp:nvSpPr>
        <dsp:cNvPr id="0" name=""/>
        <dsp:cNvSpPr/>
      </dsp:nvSpPr>
      <dsp:spPr>
        <a:xfrm>
          <a:off x="0" y="718"/>
          <a:ext cx="6513603" cy="1681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1E85B-07B5-4EE2-9A9B-808B91929210}">
      <dsp:nvSpPr>
        <dsp:cNvPr id="0" name=""/>
        <dsp:cNvSpPr/>
      </dsp:nvSpPr>
      <dsp:spPr>
        <a:xfrm>
          <a:off x="508544" y="378974"/>
          <a:ext cx="924627" cy="9246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00015-6E67-4634-85BC-CC00763E649A}">
      <dsp:nvSpPr>
        <dsp:cNvPr id="0" name=""/>
        <dsp:cNvSpPr/>
      </dsp:nvSpPr>
      <dsp:spPr>
        <a:xfrm>
          <a:off x="1941716" y="718"/>
          <a:ext cx="4571887" cy="168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Look at the picture on your table</a:t>
          </a:r>
          <a:endParaRPr lang="en-US" sz="2500" kern="1200"/>
        </a:p>
      </dsp:txBody>
      <dsp:txXfrm>
        <a:off x="1941716" y="718"/>
        <a:ext cx="4571887" cy="1681140"/>
      </dsp:txXfrm>
    </dsp:sp>
    <dsp:sp modelId="{2C8B9740-D605-4028-BBE6-E4CD9367147B}">
      <dsp:nvSpPr>
        <dsp:cNvPr id="0" name=""/>
        <dsp:cNvSpPr/>
      </dsp:nvSpPr>
      <dsp:spPr>
        <a:xfrm>
          <a:off x="0" y="2102143"/>
          <a:ext cx="6513603" cy="16811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F48FF-34F7-4087-9511-6C7ABEC1C286}">
      <dsp:nvSpPr>
        <dsp:cNvPr id="0" name=""/>
        <dsp:cNvSpPr/>
      </dsp:nvSpPr>
      <dsp:spPr>
        <a:xfrm>
          <a:off x="508544" y="2480399"/>
          <a:ext cx="924627" cy="9246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51D27-9798-4993-B5F6-497CF31D9122}">
      <dsp:nvSpPr>
        <dsp:cNvPr id="0" name=""/>
        <dsp:cNvSpPr/>
      </dsp:nvSpPr>
      <dsp:spPr>
        <a:xfrm>
          <a:off x="1941716" y="2102143"/>
          <a:ext cx="4571887" cy="168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What might the designer’s specification have looked like?</a:t>
          </a:r>
          <a:endParaRPr lang="en-US" sz="2500" kern="1200"/>
        </a:p>
      </dsp:txBody>
      <dsp:txXfrm>
        <a:off x="1941716" y="2102143"/>
        <a:ext cx="4571887" cy="1681140"/>
      </dsp:txXfrm>
    </dsp:sp>
    <dsp:sp modelId="{CC4968B4-A277-40BF-BDCB-44AF50E7EBE7}">
      <dsp:nvSpPr>
        <dsp:cNvPr id="0" name=""/>
        <dsp:cNvSpPr/>
      </dsp:nvSpPr>
      <dsp:spPr>
        <a:xfrm>
          <a:off x="0" y="4203568"/>
          <a:ext cx="6513603" cy="16811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014CD-0C8A-49B4-A5EB-57E6F32E725F}">
      <dsp:nvSpPr>
        <dsp:cNvPr id="0" name=""/>
        <dsp:cNvSpPr/>
      </dsp:nvSpPr>
      <dsp:spPr>
        <a:xfrm>
          <a:off x="508544" y="4581825"/>
          <a:ext cx="924627" cy="9246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D718C-5475-4A7A-A46F-6086AB873630}">
      <dsp:nvSpPr>
        <dsp:cNvPr id="0" name=""/>
        <dsp:cNvSpPr/>
      </dsp:nvSpPr>
      <dsp:spPr>
        <a:xfrm>
          <a:off x="1941716" y="4203568"/>
          <a:ext cx="4571887" cy="168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Discuss in your group what specification points might have been given to the designer</a:t>
          </a:r>
          <a:endParaRPr lang="en-US" sz="2500" kern="1200"/>
        </a:p>
      </dsp:txBody>
      <dsp:txXfrm>
        <a:off x="1941716" y="4203568"/>
        <a:ext cx="4571887" cy="1681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4B634-016C-4C39-A512-1266DB84725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AB83C-2F16-4F4A-A205-C81D7CA9E1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82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Print x1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AB83C-2F16-4F4A-A205-C81D7CA9E18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6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Print x1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AB83C-2F16-4F4A-A205-C81D7CA9E1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8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can add mind map in space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AB83C-2F16-4F4A-A205-C81D7CA9E18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67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can sketch in space on the board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AB83C-2F16-4F4A-A205-C81D7CA9E18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07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can sketch in free space on the board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AB83C-2F16-4F4A-A205-C81D7CA9E18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482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AB83C-2F16-4F4A-A205-C81D7CA9E18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92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75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6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82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42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33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96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49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50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54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335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91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FC8A3-A658-4F02-83D0-F538BF1A4CB6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341CD-56D9-4255-8706-6A9A346A4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79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2.png"/><Relationship Id="rId7" Type="http://schemas.openxmlformats.org/officeDocument/2006/relationships/image" Target="../media/image4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ckets for table tennis at the net wallpapers and images ...">
            <a:extLst>
              <a:ext uri="{FF2B5EF4-FFF2-40B4-BE49-F238E27FC236}">
                <a16:creationId xmlns:a16="http://schemas.microsoft.com/office/drawing/2014/main" id="{5F916304-669B-F24B-B2DD-D4A6A566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2" y="14"/>
            <a:ext cx="1219198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00" y="965203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GB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Year 7 Design Technology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200" y="4572005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n-GB" sz="3200"/>
              <a:t>Table tennis bat project </a:t>
            </a:r>
          </a:p>
        </p:txBody>
      </p:sp>
    </p:spTree>
    <p:extLst>
      <p:ext uri="{BB962C8B-B14F-4D97-AF65-F5344CB8AC3E}">
        <p14:creationId xmlns:p14="http://schemas.microsoft.com/office/powerpoint/2010/main" val="3390629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47E7DD7-4388-4142-905C-FD0DF0A023F1}"/>
              </a:ext>
            </a:extLst>
          </p:cNvPr>
          <p:cNvSpPr txBox="1"/>
          <p:nvPr/>
        </p:nvSpPr>
        <p:spPr>
          <a:xfrm>
            <a:off x="1028702" y="1967269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Practical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324EA-53DE-CB63-BF77-A4A4E9061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99151" y="-891000"/>
            <a:ext cx="5855312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0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5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12711-9AAC-48AC-A950-CB8EE78DD2DF}"/>
              </a:ext>
            </a:extLst>
          </p:cNvPr>
          <p:cNvSpPr txBox="1"/>
          <p:nvPr/>
        </p:nvSpPr>
        <p:spPr>
          <a:xfrm>
            <a:off x="742953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Template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do we use templates?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CA4E84-F9A2-44F0-8759-723A71672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5960" y="492575"/>
            <a:ext cx="3669275" cy="5880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827450-995A-4168-A1A0-B41C9870691C}"/>
              </a:ext>
            </a:extLst>
          </p:cNvPr>
          <p:cNvSpPr txBox="1"/>
          <p:nvPr/>
        </p:nvSpPr>
        <p:spPr>
          <a:xfrm>
            <a:off x="5036952" y="492576"/>
            <a:ext cx="183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Accuracy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B5A40-5A91-4442-9560-C9B9C34C9998}"/>
              </a:ext>
            </a:extLst>
          </p:cNvPr>
          <p:cNvSpPr txBox="1"/>
          <p:nvPr/>
        </p:nvSpPr>
        <p:spPr>
          <a:xfrm>
            <a:off x="10296108" y="2816453"/>
            <a:ext cx="1559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Faster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0D168-C8A9-4CEA-BD33-43C00C3F0B7D}"/>
              </a:ext>
            </a:extLst>
          </p:cNvPr>
          <p:cNvSpPr txBox="1"/>
          <p:nvPr/>
        </p:nvSpPr>
        <p:spPr>
          <a:xfrm>
            <a:off x="9498874" y="4311269"/>
            <a:ext cx="22291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Repeatable</a:t>
            </a:r>
          </a:p>
          <a:p>
            <a:r>
              <a:rPr lang="en-GB" sz="3200"/>
              <a:t>(can be done many times)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B4F7E0-48C8-4EF2-A00E-A988F6714961}"/>
              </a:ext>
            </a:extLst>
          </p:cNvPr>
          <p:cNvSpPr txBox="1"/>
          <p:nvPr/>
        </p:nvSpPr>
        <p:spPr>
          <a:xfrm>
            <a:off x="10185621" y="723409"/>
            <a:ext cx="1559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Easier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1D321F-8548-4853-919F-388E75EFC837}"/>
              </a:ext>
            </a:extLst>
          </p:cNvPr>
          <p:cNvSpPr txBox="1"/>
          <p:nvPr/>
        </p:nvSpPr>
        <p:spPr>
          <a:xfrm>
            <a:off x="4859309" y="2660321"/>
            <a:ext cx="1838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Every one the same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8986C2-8E9D-4EC0-BF0F-5932417913CD}"/>
              </a:ext>
            </a:extLst>
          </p:cNvPr>
          <p:cNvSpPr txBox="1"/>
          <p:nvPr/>
        </p:nvSpPr>
        <p:spPr>
          <a:xfrm>
            <a:off x="5308925" y="4557488"/>
            <a:ext cx="1838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Less likely to make mistakes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2FBCE-AE11-E246-8F0D-D0FE1832785E}"/>
              </a:ext>
            </a:extLst>
          </p:cNvPr>
          <p:cNvGrpSpPr/>
          <p:nvPr/>
        </p:nvGrpSpPr>
        <p:grpSpPr>
          <a:xfrm>
            <a:off x="463959" y="5395842"/>
            <a:ext cx="3569316" cy="1122243"/>
            <a:chOff x="218353" y="521904"/>
            <a:chExt cx="3569316" cy="11222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8B8482-6881-A448-BDBA-B6C65E8AA4EE}"/>
                </a:ext>
              </a:extLst>
            </p:cNvPr>
            <p:cNvSpPr txBox="1"/>
            <p:nvPr/>
          </p:nvSpPr>
          <p:spPr>
            <a:xfrm>
              <a:off x="218353" y="577045"/>
              <a:ext cx="2357455" cy="9541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- REALISING</a:t>
              </a:r>
            </a:p>
          </p:txBody>
        </p:sp>
        <p:pic>
          <p:nvPicPr>
            <p:cNvPr id="16" name="Picture 15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DDC2ADB6-2D35-D643-B44B-26E13062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77" y="521904"/>
              <a:ext cx="1538992" cy="1122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4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0138-497A-4301-AEC5-D8052CDF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56" y="1"/>
            <a:ext cx="10515600" cy="1325563"/>
          </a:xfrm>
        </p:spPr>
        <p:txBody>
          <a:bodyPr/>
          <a:lstStyle/>
          <a:p>
            <a:r>
              <a:rPr lang="en-GB"/>
              <a:t>Using a coping saw – Risk assessment</a:t>
            </a: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5DF55B50-7BE4-4856-ABED-8D9097360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699" y="2783096"/>
            <a:ext cx="5327023" cy="2457533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FF8717A-F179-4160-8771-94D938EA0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825100"/>
              </p:ext>
            </p:extLst>
          </p:nvPr>
        </p:nvGraphicFramePr>
        <p:xfrm>
          <a:off x="4703947" y="1075925"/>
          <a:ext cx="7052624" cy="391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6312">
                  <a:extLst>
                    <a:ext uri="{9D8B030D-6E8A-4147-A177-3AD203B41FA5}">
                      <a16:colId xmlns:a16="http://schemas.microsoft.com/office/drawing/2014/main" val="2263945098"/>
                    </a:ext>
                  </a:extLst>
                </a:gridCol>
                <a:gridCol w="3526312">
                  <a:extLst>
                    <a:ext uri="{9D8B030D-6E8A-4147-A177-3AD203B41FA5}">
                      <a16:colId xmlns:a16="http://schemas.microsoft.com/office/drawing/2014/main" val="1140954736"/>
                    </a:ext>
                  </a:extLst>
                </a:gridCol>
              </a:tblGrid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Hazard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/>
                        <a:t>Control measure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639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GB" sz="1300"/>
                        <a:t>You can cut your fingers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make sure you are not cutting towards your hand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Ask teacher to replace broken blades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6964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GB" sz="1300"/>
                        <a:t>You could cut somebody 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Don’t carry tools around the workshop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Be aware of your surroundings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Only 4 students to a 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965905"/>
                  </a:ext>
                </a:extLst>
              </a:tr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Cutting can create 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The room is large and well ventilated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You must wear an apron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571032"/>
                  </a:ext>
                </a:extLst>
              </a:tr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You can pinch your fingers in a vice</a:t>
                      </a:r>
                    </a:p>
                    <a:p>
                      <a:endParaRPr lang="en-GB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Use vices correctly – don’t ‘drop’ the handle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76113"/>
                  </a:ext>
                </a:extLst>
              </a:tr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You can get splinters from the materials you are cutting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Handle materials carefully, particularly when moving around the 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62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0138-497A-4301-AEC5-D8052CDF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05" y="-225887"/>
            <a:ext cx="10515600" cy="1325563"/>
          </a:xfrm>
        </p:spPr>
        <p:txBody>
          <a:bodyPr/>
          <a:lstStyle/>
          <a:p>
            <a:r>
              <a:rPr lang="en-GB"/>
              <a:t>Using a band facer – Risk assessment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FF8717A-F179-4160-8771-94D938EA0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279174"/>
              </p:ext>
            </p:extLst>
          </p:nvPr>
        </p:nvGraphicFramePr>
        <p:xfrm>
          <a:off x="3788234" y="810880"/>
          <a:ext cx="8193974" cy="42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987">
                  <a:extLst>
                    <a:ext uri="{9D8B030D-6E8A-4147-A177-3AD203B41FA5}">
                      <a16:colId xmlns:a16="http://schemas.microsoft.com/office/drawing/2014/main" val="2263945098"/>
                    </a:ext>
                  </a:extLst>
                </a:gridCol>
                <a:gridCol w="4096987">
                  <a:extLst>
                    <a:ext uri="{9D8B030D-6E8A-4147-A177-3AD203B41FA5}">
                      <a16:colId xmlns:a16="http://schemas.microsoft.com/office/drawing/2014/main" val="1140954736"/>
                    </a:ext>
                  </a:extLst>
                </a:gridCol>
              </a:tblGrid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Hazard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/>
                        <a:t>Control measure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639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GB" sz="1300"/>
                        <a:t>You can graze/cut your fingers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make sure your hands are away from the band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Be aware of emergency stop procedure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6964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GB" sz="1300"/>
                        <a:t>You could cause harm to somebody 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Don’t carry tools around the workshop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Be aware of your surroundings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Only one person on the band facer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At least 1 metre of space behind you when 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96590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GB" sz="1300"/>
                        <a:t>Sanding can create a lot of 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The room is large and well ventilated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You must wear an apron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You must make sure dust extraction in 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571032"/>
                  </a:ext>
                </a:extLst>
              </a:tr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Your eyes could be injured by flying particles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wear safety goggles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76113"/>
                  </a:ext>
                </a:extLst>
              </a:tr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Hair and clothes can be caught in the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wear an apron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Long hair must be tied 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62343"/>
                  </a:ext>
                </a:extLst>
              </a:tr>
            </a:tbl>
          </a:graphicData>
        </a:graphic>
      </p:graphicFrame>
      <p:pic>
        <p:nvPicPr>
          <p:cNvPr id="4" name="Picture 3" descr="A picture containing photo, box, small, sitting&#10;&#10;Description automatically generated">
            <a:extLst>
              <a:ext uri="{FF2B5EF4-FFF2-40B4-BE49-F238E27FC236}">
                <a16:creationId xmlns:a16="http://schemas.microsoft.com/office/drawing/2014/main" id="{DE79C9BC-EF24-4827-9FE6-FB7B41BAF5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2" r="23378"/>
          <a:stretch/>
        </p:blipFill>
        <p:spPr>
          <a:xfrm>
            <a:off x="760020" y="1289512"/>
            <a:ext cx="2573053" cy="478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4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0138-497A-4301-AEC5-D8052CDF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05" y="-225887"/>
            <a:ext cx="10515600" cy="1325563"/>
          </a:xfrm>
        </p:spPr>
        <p:txBody>
          <a:bodyPr/>
          <a:lstStyle/>
          <a:p>
            <a:r>
              <a:rPr lang="en-GB"/>
              <a:t>Using a file – Risk assessment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FF8717A-F179-4160-8771-94D938EA0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048904"/>
              </p:ext>
            </p:extLst>
          </p:nvPr>
        </p:nvGraphicFramePr>
        <p:xfrm>
          <a:off x="3788234" y="810880"/>
          <a:ext cx="8193974" cy="357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987">
                  <a:extLst>
                    <a:ext uri="{9D8B030D-6E8A-4147-A177-3AD203B41FA5}">
                      <a16:colId xmlns:a16="http://schemas.microsoft.com/office/drawing/2014/main" val="2263945098"/>
                    </a:ext>
                  </a:extLst>
                </a:gridCol>
                <a:gridCol w="4096987">
                  <a:extLst>
                    <a:ext uri="{9D8B030D-6E8A-4147-A177-3AD203B41FA5}">
                      <a16:colId xmlns:a16="http://schemas.microsoft.com/office/drawing/2014/main" val="1140954736"/>
                    </a:ext>
                  </a:extLst>
                </a:gridCol>
              </a:tblGrid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Hazard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/>
                        <a:t>Control measure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639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GB" sz="1300"/>
                        <a:t>You can graze/cut your fingers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make sure you hold the file securely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Do not have your hand IN FRONT of the file when 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6964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GB" sz="1300"/>
                        <a:t>You could cause harm to somebody 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Don’t carry tools around the workshop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Be aware of your surroundings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Only one person to each vice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At least 1 metre of space behind you when 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96590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GB" sz="1300"/>
                        <a:t>Filing can create a lot of 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The room is large and well ventilated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You must wear an apron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You must not blow dust away from your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571032"/>
                  </a:ext>
                </a:extLst>
              </a:tr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The handle can become loose and fall off, leaving a sharp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make sure handle is secure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Tell the teacher if you drop the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76113"/>
                  </a:ext>
                </a:extLst>
              </a:tr>
            </a:tbl>
          </a:graphicData>
        </a:graphic>
      </p:graphicFrame>
      <p:pic>
        <p:nvPicPr>
          <p:cNvPr id="5" name="Picture 4" descr="A close up of a knife&#10;&#10;Description automatically generated">
            <a:extLst>
              <a:ext uri="{FF2B5EF4-FFF2-40B4-BE49-F238E27FC236}">
                <a16:creationId xmlns:a16="http://schemas.microsoft.com/office/drawing/2014/main" id="{7DBF17FA-32EF-43C5-97A6-5FC3AC42C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2" b="33400"/>
          <a:stretch/>
        </p:blipFill>
        <p:spPr>
          <a:xfrm rot="5400000">
            <a:off x="-796167" y="2727284"/>
            <a:ext cx="5304361" cy="17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36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CF2A6-BD9A-4768-8246-C6A84A86D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r="45975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6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540E3-345B-4FC8-B437-A2F19A6220AD}"/>
              </a:ext>
            </a:extLst>
          </p:cNvPr>
          <p:cNvSpPr txBox="1"/>
          <p:nvPr/>
        </p:nvSpPr>
        <p:spPr>
          <a:xfrm>
            <a:off x="523878" y="5317242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What is this student doing wrong?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0F6DC5BB-5B03-4A5E-A014-CE8CC8666EE3}"/>
              </a:ext>
            </a:extLst>
          </p:cNvPr>
          <p:cNvSpPr/>
          <p:nvPr/>
        </p:nvSpPr>
        <p:spPr>
          <a:xfrm>
            <a:off x="6096005" y="120431"/>
            <a:ext cx="2727703" cy="299117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7DDFEE-259C-1F46-9FF7-86A0D3E732FF}"/>
              </a:ext>
            </a:extLst>
          </p:cNvPr>
          <p:cNvGrpSpPr/>
          <p:nvPr/>
        </p:nvGrpSpPr>
        <p:grpSpPr>
          <a:xfrm>
            <a:off x="150757" y="5811012"/>
            <a:ext cx="3638539" cy="1122244"/>
            <a:chOff x="4606132" y="605971"/>
            <a:chExt cx="3638538" cy="11222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016703-048F-4F44-AFF5-D271EE36E6DE}"/>
                </a:ext>
              </a:extLst>
            </p:cNvPr>
            <p:cNvSpPr txBox="1"/>
            <p:nvPr/>
          </p:nvSpPr>
          <p:spPr>
            <a:xfrm>
              <a:off x="4606132" y="605971"/>
              <a:ext cx="2357456" cy="9541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- ANALYSING</a:t>
              </a:r>
            </a:p>
          </p:txBody>
        </p:sp>
        <p:pic>
          <p:nvPicPr>
            <p:cNvPr id="12" name="Picture 11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9E1DC7E4-B7EF-5940-BCDA-B6562716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997" y="605971"/>
              <a:ext cx="1558673" cy="1122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5553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table, young, board&#10;&#10;Description automatically generated">
            <a:extLst>
              <a:ext uri="{FF2B5EF4-FFF2-40B4-BE49-F238E27FC236}">
                <a16:creationId xmlns:a16="http://schemas.microsoft.com/office/drawing/2014/main" id="{4DCAE9DD-9FD9-4AF0-88CC-F92604A95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0207" y="953148"/>
            <a:ext cx="5393411" cy="4045059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12354939-D87A-4DAF-891B-CB0F1596B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405" y="953145"/>
            <a:ext cx="5393411" cy="4045059"/>
          </a:xfrm>
          <a:prstGeom prst="rect">
            <a:avLst/>
          </a:prstGeom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1B8DB91A-B118-4103-BD7F-816C7D4B1A44}"/>
              </a:ext>
            </a:extLst>
          </p:cNvPr>
          <p:cNvSpPr/>
          <p:nvPr/>
        </p:nvSpPr>
        <p:spPr>
          <a:xfrm>
            <a:off x="3079673" y="144183"/>
            <a:ext cx="2727703" cy="299117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8DED7D88-3CCA-4064-B36B-3DC3B32987A3}"/>
              </a:ext>
            </a:extLst>
          </p:cNvPr>
          <p:cNvSpPr/>
          <p:nvPr/>
        </p:nvSpPr>
        <p:spPr>
          <a:xfrm>
            <a:off x="6293924" y="682853"/>
            <a:ext cx="1923803" cy="191383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641558-14FD-4E4E-93E4-969DD2F35870}"/>
              </a:ext>
            </a:extLst>
          </p:cNvPr>
          <p:cNvSpPr/>
          <p:nvPr/>
        </p:nvSpPr>
        <p:spPr>
          <a:xfrm>
            <a:off x="7988743" y="6040678"/>
            <a:ext cx="3016332" cy="2929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10764CC6-E312-43D7-8A95-189563F0D531}"/>
              </a:ext>
            </a:extLst>
          </p:cNvPr>
          <p:cNvSpPr/>
          <p:nvPr/>
        </p:nvSpPr>
        <p:spPr>
          <a:xfrm>
            <a:off x="1294412" y="6040675"/>
            <a:ext cx="3360717" cy="292975"/>
          </a:xfrm>
          <a:prstGeom prst="parallelogram">
            <a:avLst>
              <a:gd name="adj" fmla="val 17497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7D06C5-FBC4-4070-AF56-6BAED775944C}"/>
              </a:ext>
            </a:extLst>
          </p:cNvPr>
          <p:cNvSpPr txBox="1"/>
          <p:nvPr/>
        </p:nvSpPr>
        <p:spPr>
          <a:xfrm>
            <a:off x="5607441" y="6002495"/>
            <a:ext cx="136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Cut edge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629DC4-6B8F-46E7-842F-90C798A6DF2C}"/>
              </a:ext>
            </a:extLst>
          </p:cNvPr>
          <p:cNvCxnSpPr/>
          <p:nvPr/>
        </p:nvCxnSpPr>
        <p:spPr>
          <a:xfrm>
            <a:off x="6626431" y="6187161"/>
            <a:ext cx="11281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9E32A0-EB5D-4B88-9819-4E1AEAF6C1BD}"/>
              </a:ext>
            </a:extLst>
          </p:cNvPr>
          <p:cNvCxnSpPr>
            <a:cxnSpLocks/>
          </p:cNvCxnSpPr>
          <p:nvPr/>
        </p:nvCxnSpPr>
        <p:spPr>
          <a:xfrm flipH="1">
            <a:off x="4655127" y="6187161"/>
            <a:ext cx="9973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821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E269C-C8B8-4FB7-B495-8A4054C6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70" y="623394"/>
            <a:ext cx="3363975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GB" sz="2800"/>
              <a:t>What a good one looks like…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D8A9D-2AC2-4F5E-A372-6C3CB901D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70" y="2638046"/>
            <a:ext cx="3363975" cy="3415623"/>
          </a:xfrm>
        </p:spPr>
        <p:txBody>
          <a:bodyPr>
            <a:normAutofit/>
          </a:bodyPr>
          <a:lstStyle/>
          <a:p>
            <a:r>
              <a:rPr lang="en-GB" sz="2000"/>
              <a:t>Notice how neat the cut is and how smooth the edges are</a:t>
            </a:r>
          </a:p>
          <a:p>
            <a:r>
              <a:rPr lang="en-GB" sz="2000"/>
              <a:t>How does yours compare to this one? What do you need to do better next time?</a:t>
            </a:r>
          </a:p>
          <a:p>
            <a:r>
              <a:rPr lang="en-GB" sz="2000"/>
              <a:t>Use the QUALITY table to evaluate your work!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B8B17-4A82-4155-9A30-51529DAC0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65" y="3429004"/>
            <a:ext cx="915367" cy="1119715"/>
          </a:xfrm>
          <a:prstGeom prst="rect">
            <a:avLst/>
          </a:prstGeom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00CDCA07-8C1B-4F81-97B5-F9C65E133140}"/>
              </a:ext>
            </a:extLst>
          </p:cNvPr>
          <p:cNvGraphicFramePr>
            <a:graphicFrameLocks noGrp="1"/>
          </p:cNvGraphicFramePr>
          <p:nvPr/>
        </p:nvGraphicFramePr>
        <p:xfrm>
          <a:off x="4889502" y="4677412"/>
          <a:ext cx="7023100" cy="1888492"/>
        </p:xfrm>
        <a:graphic>
          <a:graphicData uri="http://schemas.openxmlformats.org/drawingml/2006/table">
            <a:tbl>
              <a:tblPr firstRow="1" bandRow="1"/>
              <a:tblGrid>
                <a:gridCol w="1562100">
                  <a:extLst>
                    <a:ext uri="{9D8B030D-6E8A-4147-A177-3AD203B41FA5}">
                      <a16:colId xmlns:a16="http://schemas.microsoft.com/office/drawing/2014/main" val="648051626"/>
                    </a:ext>
                  </a:extLst>
                </a:gridCol>
                <a:gridCol w="5461000">
                  <a:extLst>
                    <a:ext uri="{9D8B030D-6E8A-4147-A177-3AD203B41FA5}">
                      <a16:colId xmlns:a16="http://schemas.microsoft.com/office/drawing/2014/main" val="888165020"/>
                    </a:ext>
                  </a:extLst>
                </a:gridCol>
              </a:tblGrid>
              <a:tr h="472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900">
                          <a:solidFill>
                            <a:schemeClr val="bg1"/>
                          </a:solidFill>
                        </a:rPr>
                        <a:t>WWW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9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51733"/>
                  </a:ext>
                </a:extLst>
              </a:tr>
              <a:tr h="472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900">
                          <a:solidFill>
                            <a:schemeClr val="bg1"/>
                          </a:solidFill>
                        </a:rPr>
                        <a:t>EBI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9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711555"/>
                  </a:ext>
                </a:extLst>
              </a:tr>
              <a:tr h="472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900">
                          <a:solidFill>
                            <a:schemeClr val="bg1"/>
                          </a:solidFill>
                        </a:rPr>
                        <a:t>QC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9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703879"/>
                  </a:ext>
                </a:extLst>
              </a:tr>
              <a:tr h="472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900">
                          <a:solidFill>
                            <a:schemeClr val="bg1"/>
                          </a:solidFill>
                        </a:rPr>
                        <a:t>Next steps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9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957301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EC83878C-30AE-4452-8735-A8A90D4E9D88}"/>
              </a:ext>
            </a:extLst>
          </p:cNvPr>
          <p:cNvSpPr/>
          <p:nvPr/>
        </p:nvSpPr>
        <p:spPr>
          <a:xfrm rot="1548565">
            <a:off x="3670303" y="4991102"/>
            <a:ext cx="980611" cy="4191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6A1F3-CC0A-4DF5-88C9-83A49D272DD6}"/>
              </a:ext>
            </a:extLst>
          </p:cNvPr>
          <p:cNvSpPr txBox="1"/>
          <p:nvPr/>
        </p:nvSpPr>
        <p:spPr>
          <a:xfrm>
            <a:off x="6026407" y="107434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After cutting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635AA-9ABD-4798-82E4-D0C7DDA1FEED}"/>
              </a:ext>
            </a:extLst>
          </p:cNvPr>
          <p:cNvSpPr txBox="1"/>
          <p:nvPr/>
        </p:nvSpPr>
        <p:spPr>
          <a:xfrm>
            <a:off x="8909821" y="107434"/>
            <a:ext cx="246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After filing and sanding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79BA9A-2CF1-2B4C-A3BB-2F2F885F7A6E}"/>
              </a:ext>
            </a:extLst>
          </p:cNvPr>
          <p:cNvGrpSpPr/>
          <p:nvPr/>
        </p:nvGrpSpPr>
        <p:grpSpPr>
          <a:xfrm>
            <a:off x="254849" y="5673487"/>
            <a:ext cx="3638539" cy="1122244"/>
            <a:chOff x="4606132" y="605971"/>
            <a:chExt cx="3638538" cy="11222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3F9777-A26A-984B-8FE0-2F9DA68F6A52}"/>
                </a:ext>
              </a:extLst>
            </p:cNvPr>
            <p:cNvSpPr txBox="1"/>
            <p:nvPr/>
          </p:nvSpPr>
          <p:spPr>
            <a:xfrm>
              <a:off x="4606132" y="605971"/>
              <a:ext cx="2357456" cy="9541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- ANALYSING</a:t>
              </a:r>
            </a:p>
          </p:txBody>
        </p:sp>
        <p:pic>
          <p:nvPicPr>
            <p:cNvPr id="15" name="Picture 14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5EEFB474-5937-9249-8877-1169B5F5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997" y="605971"/>
              <a:ext cx="1558673" cy="1122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8572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6F4230-DD52-442F-B27A-D1EFA9641CDF}"/>
              </a:ext>
            </a:extLst>
          </p:cNvPr>
          <p:cNvSpPr txBox="1"/>
          <p:nvPr/>
        </p:nvSpPr>
        <p:spPr>
          <a:xfrm>
            <a:off x="294468" y="294471"/>
            <a:ext cx="371939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3600"/>
              <a:t>Making the handle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6B32ED-34B3-4E03-8818-59ED46A551BA}"/>
              </a:ext>
            </a:extLst>
          </p:cNvPr>
          <p:cNvGrpSpPr/>
          <p:nvPr/>
        </p:nvGrpSpPr>
        <p:grpSpPr>
          <a:xfrm>
            <a:off x="3625935" y="940799"/>
            <a:ext cx="8200571" cy="5787060"/>
            <a:chOff x="3625932" y="940799"/>
            <a:chExt cx="8200570" cy="5787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23C0C4-A91D-4A4B-A270-40F4F5AC4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/>
            <a:stretch/>
          </p:blipFill>
          <p:spPr>
            <a:xfrm>
              <a:off x="4522902" y="1245335"/>
              <a:ext cx="5494170" cy="436732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780E8F-3EDB-4DE0-ACD3-BACEDAB04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531"/>
            <a:stretch/>
          </p:blipFill>
          <p:spPr>
            <a:xfrm>
              <a:off x="10238395" y="1245335"/>
              <a:ext cx="1588107" cy="54825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75DA3E-5BCC-4575-9F11-B4430410B5A4}"/>
                </a:ext>
              </a:extLst>
            </p:cNvPr>
            <p:cNvSpPr txBox="1"/>
            <p:nvPr/>
          </p:nvSpPr>
          <p:spPr>
            <a:xfrm>
              <a:off x="3625932" y="4567635"/>
              <a:ext cx="24700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/>
                <a:t>PINE handle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15B126-1CDF-475D-8787-B785A9D257B4}"/>
                </a:ext>
              </a:extLst>
            </p:cNvPr>
            <p:cNvSpPr txBox="1"/>
            <p:nvPr/>
          </p:nvSpPr>
          <p:spPr>
            <a:xfrm>
              <a:off x="3625932" y="3428999"/>
              <a:ext cx="24700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/>
                <a:t>DOWELS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657CF0-2900-40B2-9452-7F7FBD92751E}"/>
                </a:ext>
              </a:extLst>
            </p:cNvPr>
            <p:cNvSpPr txBox="1"/>
            <p:nvPr/>
          </p:nvSpPr>
          <p:spPr>
            <a:xfrm>
              <a:off x="5013367" y="940799"/>
              <a:ext cx="24700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/>
                <a:t>CHAMFER 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B0228CE-BAAD-434F-AAE1-92B4835AA2A2}"/>
                </a:ext>
              </a:extLst>
            </p:cNvPr>
            <p:cNvCxnSpPr/>
            <p:nvPr/>
          </p:nvCxnSpPr>
          <p:spPr>
            <a:xfrm>
              <a:off x="5973288" y="1464019"/>
              <a:ext cx="1296699" cy="11010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7B1086C-2846-4406-9B9F-F11B815FC700}"/>
                </a:ext>
              </a:extLst>
            </p:cNvPr>
            <p:cNvCxnSpPr>
              <a:cxnSpLocks/>
            </p:cNvCxnSpPr>
            <p:nvPr/>
          </p:nvCxnSpPr>
          <p:spPr>
            <a:xfrm>
              <a:off x="5142016" y="3709402"/>
              <a:ext cx="1995363" cy="11340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8E0E84D-638F-482C-A097-17C13513B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2016" y="3187594"/>
              <a:ext cx="1995363" cy="5218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6447073-DEFF-4074-A431-244C6BE5064D}"/>
                </a:ext>
              </a:extLst>
            </p:cNvPr>
            <p:cNvCxnSpPr>
              <a:cxnSpLocks/>
            </p:cNvCxnSpPr>
            <p:nvPr/>
          </p:nvCxnSpPr>
          <p:spPr>
            <a:xfrm>
              <a:off x="5619008" y="4863214"/>
              <a:ext cx="1439846" cy="3038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4C1F78D-67E4-47F5-9EF8-37200D277AF1}"/>
              </a:ext>
            </a:extLst>
          </p:cNvPr>
          <p:cNvSpPr txBox="1"/>
          <p:nvPr/>
        </p:nvSpPr>
        <p:spPr>
          <a:xfrm>
            <a:off x="294471" y="1202409"/>
            <a:ext cx="257745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en-GB" sz="2400"/>
              <a:t>How do you think we could make the handle?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GB" sz="2400"/>
              <a:t>What tools could be used to shape it?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GB" sz="2400"/>
              <a:t>How could we make the holes for the dowels?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GB" sz="2400"/>
              <a:t>How can we fix the handle to the paddle?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1C48EF-AC87-8446-A1DE-3FDD22B9F4E4}"/>
              </a:ext>
            </a:extLst>
          </p:cNvPr>
          <p:cNvGrpSpPr/>
          <p:nvPr/>
        </p:nvGrpSpPr>
        <p:grpSpPr>
          <a:xfrm>
            <a:off x="2641488" y="5321318"/>
            <a:ext cx="3585827" cy="1384995"/>
            <a:chOff x="209248" y="2101046"/>
            <a:chExt cx="3585827" cy="1384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A26466-6A43-CC43-A444-C6CC803DA2E2}"/>
                </a:ext>
              </a:extLst>
            </p:cNvPr>
            <p:cNvSpPr txBox="1"/>
            <p:nvPr/>
          </p:nvSpPr>
          <p:spPr>
            <a:xfrm>
              <a:off x="209248" y="2101046"/>
              <a:ext cx="2357455" cy="138499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– META-THINKING</a:t>
              </a:r>
            </a:p>
          </p:txBody>
        </p:sp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BE823885-43B3-884D-8F9D-64BC547C9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77" y="2251603"/>
              <a:ext cx="1546398" cy="1122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21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D1047C-72E0-4B79-A45C-4514205E15E8}"/>
              </a:ext>
            </a:extLst>
          </p:cNvPr>
          <p:cNvSpPr txBox="1"/>
          <p:nvPr/>
        </p:nvSpPr>
        <p:spPr>
          <a:xfrm>
            <a:off x="294469" y="294471"/>
            <a:ext cx="799819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3600"/>
              <a:t>Making the handle – Ergonomic shaping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0E1E1E-24A6-5244-B0CF-09A709BE9B74}"/>
              </a:ext>
            </a:extLst>
          </p:cNvPr>
          <p:cNvGrpSpPr/>
          <p:nvPr/>
        </p:nvGrpSpPr>
        <p:grpSpPr>
          <a:xfrm>
            <a:off x="7384698" y="5475221"/>
            <a:ext cx="3569316" cy="1122243"/>
            <a:chOff x="218353" y="521904"/>
            <a:chExt cx="3569316" cy="11222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5C90B7-ADD0-C240-B03D-80A2944BE25D}"/>
                </a:ext>
              </a:extLst>
            </p:cNvPr>
            <p:cNvSpPr txBox="1"/>
            <p:nvPr/>
          </p:nvSpPr>
          <p:spPr>
            <a:xfrm>
              <a:off x="218353" y="577045"/>
              <a:ext cx="2357455" cy="9541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- REALISING</a:t>
              </a:r>
            </a:p>
          </p:txBody>
        </p:sp>
        <p:pic>
          <p:nvPicPr>
            <p:cNvPr id="8" name="Picture 7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529F82E2-545E-854D-BF99-3BAB73224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77" y="521904"/>
              <a:ext cx="1538992" cy="112224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61029-DA96-FE49-9C3E-DB5EADA467E4}"/>
              </a:ext>
            </a:extLst>
          </p:cNvPr>
          <p:cNvGrpSpPr/>
          <p:nvPr/>
        </p:nvGrpSpPr>
        <p:grpSpPr>
          <a:xfrm>
            <a:off x="218355" y="5442787"/>
            <a:ext cx="3569316" cy="1146817"/>
            <a:chOff x="218353" y="5442787"/>
            <a:chExt cx="3569316" cy="114681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5A3F64-C393-CB40-AB63-9AF6D88D3029}"/>
                </a:ext>
              </a:extLst>
            </p:cNvPr>
            <p:cNvSpPr txBox="1"/>
            <p:nvPr/>
          </p:nvSpPr>
          <p:spPr>
            <a:xfrm>
              <a:off x="218353" y="5539143"/>
              <a:ext cx="2357455" cy="9541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- CREATING</a:t>
              </a:r>
            </a:p>
          </p:txBody>
        </p:sp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D5E76051-7C90-F04B-B4EA-C2B3A1EB4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76" y="5442787"/>
              <a:ext cx="1538993" cy="114681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013359B-9190-1A45-B7F5-50506BE15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19" r="16547" b="35714"/>
          <a:stretch/>
        </p:blipFill>
        <p:spPr>
          <a:xfrm>
            <a:off x="6986437" y="1284951"/>
            <a:ext cx="4811487" cy="3813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2F14BA-C933-BA43-BD5C-4C62ECC5DD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81" r="23571" b="31905"/>
          <a:stretch/>
        </p:blipFill>
        <p:spPr>
          <a:xfrm>
            <a:off x="294470" y="1335117"/>
            <a:ext cx="4218215" cy="3809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17CF8-2532-C54A-9C36-773545AAD41C}"/>
              </a:ext>
            </a:extLst>
          </p:cNvPr>
          <p:cNvSpPr txBox="1"/>
          <p:nvPr/>
        </p:nvSpPr>
        <p:spPr>
          <a:xfrm rot="1692211">
            <a:off x="9480336" y="585029"/>
            <a:ext cx="263809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Stencil" pitchFamily="82" charset="77"/>
              </a:rPr>
              <a:t>EXTENSION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7155A8-2BAD-6A48-AA0D-220E95EF50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14" r="24882" b="22283"/>
          <a:stretch/>
        </p:blipFill>
        <p:spPr>
          <a:xfrm>
            <a:off x="4229129" y="1382779"/>
            <a:ext cx="3155569" cy="3722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981AE8-8317-204F-95A6-74B3A8B24586}"/>
              </a:ext>
            </a:extLst>
          </p:cNvPr>
          <p:cNvSpPr txBox="1"/>
          <p:nvPr/>
        </p:nvSpPr>
        <p:spPr>
          <a:xfrm>
            <a:off x="2403577" y="6488668"/>
            <a:ext cx="17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Flexible thinking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4808D-C495-ED47-9C3E-089A56BDE94A}"/>
              </a:ext>
            </a:extLst>
          </p:cNvPr>
          <p:cNvSpPr txBox="1"/>
          <p:nvPr/>
        </p:nvSpPr>
        <p:spPr>
          <a:xfrm>
            <a:off x="9484211" y="6450068"/>
            <a:ext cx="107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Accuracy </a:t>
            </a:r>
          </a:p>
        </p:txBody>
      </p:sp>
    </p:spTree>
    <p:extLst>
      <p:ext uri="{BB962C8B-B14F-4D97-AF65-F5344CB8AC3E}">
        <p14:creationId xmlns:p14="http://schemas.microsoft.com/office/powerpoint/2010/main" val="2811093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7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9"/>
            <a:ext cx="4977976" cy="145405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0000"/>
                </a:solidFill>
              </a:rPr>
              <a:t>What are you going to learn?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1E3A2ED0-E702-4215-BD23-382F2F820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6" y="1629091"/>
            <a:ext cx="3620021" cy="36200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6" y="2421688"/>
            <a:ext cx="4977579" cy="3639289"/>
          </a:xfrm>
        </p:spPr>
        <p:txBody>
          <a:bodyPr anchor="ctr">
            <a:normAutofit/>
          </a:bodyPr>
          <a:lstStyle/>
          <a:p>
            <a:r>
              <a:rPr lang="en-GB" sz="2000">
                <a:solidFill>
                  <a:srgbClr val="000000"/>
                </a:solidFill>
              </a:rPr>
              <a:t>You are going to learn about woods and manufactured boards</a:t>
            </a:r>
          </a:p>
          <a:p>
            <a:r>
              <a:rPr lang="en-GB" sz="2000">
                <a:solidFill>
                  <a:srgbClr val="000000"/>
                </a:solidFill>
              </a:rPr>
              <a:t>You are going to learn how to design CREATIVELY</a:t>
            </a:r>
          </a:p>
          <a:p>
            <a:r>
              <a:rPr lang="en-GB" sz="2000">
                <a:solidFill>
                  <a:srgbClr val="000000"/>
                </a:solidFill>
              </a:rPr>
              <a:t>You are going to learn how to use a variety of tools and equipment</a:t>
            </a:r>
          </a:p>
          <a:p>
            <a:r>
              <a:rPr lang="en-GB" sz="2000">
                <a:solidFill>
                  <a:srgbClr val="000000"/>
                </a:solidFill>
              </a:rPr>
              <a:t>You are going to learn how to make a QUALITY product</a:t>
            </a:r>
          </a:p>
        </p:txBody>
      </p:sp>
    </p:spTree>
    <p:extLst>
      <p:ext uri="{BB962C8B-B14F-4D97-AF65-F5344CB8AC3E}">
        <p14:creationId xmlns:p14="http://schemas.microsoft.com/office/powerpoint/2010/main" val="139956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52B9553-E214-C3A4-D906-AD16D51B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178" y="851947"/>
            <a:ext cx="2998225" cy="39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B5F022C-EBAC-2FDB-018F-43C359934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65" y="878737"/>
            <a:ext cx="2998225" cy="39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B6A47CF1-5107-83F5-BC11-B62E13EF1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5" y="2147817"/>
            <a:ext cx="3782291" cy="283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5609B4-D119-8C24-187C-F3FCB8E447E6}"/>
              </a:ext>
            </a:extLst>
          </p:cNvPr>
          <p:cNvSpPr/>
          <p:nvPr/>
        </p:nvSpPr>
        <p:spPr>
          <a:xfrm>
            <a:off x="394595" y="205615"/>
            <a:ext cx="42580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Attaching the handles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910AC-F9D1-50B8-2B30-D71209407047}"/>
              </a:ext>
            </a:extLst>
          </p:cNvPr>
          <p:cNvSpPr txBox="1"/>
          <p:nvPr/>
        </p:nvSpPr>
        <p:spPr>
          <a:xfrm>
            <a:off x="9338734" y="372506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End result.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7413A-9C80-5FE3-3C4E-E8610D755FFF}"/>
              </a:ext>
            </a:extLst>
          </p:cNvPr>
          <p:cNvSpPr txBox="1"/>
          <p:nvPr/>
        </p:nvSpPr>
        <p:spPr>
          <a:xfrm>
            <a:off x="394596" y="5100499"/>
            <a:ext cx="3782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Step 1: Remove the paper </a:t>
            </a:r>
            <a:r>
              <a:rPr lang="en-GB" b="1"/>
              <a:t>template</a:t>
            </a:r>
            <a:r>
              <a:rPr lang="en-GB"/>
              <a:t> from the bat. You will have to use a </a:t>
            </a:r>
            <a:r>
              <a:rPr lang="en-GB" b="1"/>
              <a:t>sanding block </a:t>
            </a:r>
            <a:r>
              <a:rPr lang="en-GB"/>
              <a:t>to remove any stubborn bits.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652A2-3404-2FD6-591D-810057F88154}"/>
              </a:ext>
            </a:extLst>
          </p:cNvPr>
          <p:cNvSpPr txBox="1"/>
          <p:nvPr/>
        </p:nvSpPr>
        <p:spPr>
          <a:xfrm>
            <a:off x="5503765" y="5069554"/>
            <a:ext cx="2998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Step 2: When all the paper is removed, you will have to use </a:t>
            </a:r>
            <a:r>
              <a:rPr lang="en-GB" b="1"/>
              <a:t>PVA glue </a:t>
            </a:r>
            <a:r>
              <a:rPr lang="en-GB"/>
              <a:t>to attach handle.</a:t>
            </a:r>
          </a:p>
          <a:p>
            <a:r>
              <a:rPr lang="en-GB"/>
              <a:t>Make sure the </a:t>
            </a:r>
            <a:r>
              <a:rPr lang="en-GB" b="1"/>
              <a:t>chamfered </a:t>
            </a:r>
            <a:r>
              <a:rPr lang="en-GB"/>
              <a:t>edge is upright.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B5A8D-C0EE-0D97-2BD7-CFB0E77AA523}"/>
              </a:ext>
            </a:extLst>
          </p:cNvPr>
          <p:cNvSpPr txBox="1"/>
          <p:nvPr/>
        </p:nvSpPr>
        <p:spPr>
          <a:xfrm>
            <a:off x="8787889" y="5100499"/>
            <a:ext cx="2998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Step 3: Glue the second part of the handle onto the other side of the bat.</a:t>
            </a:r>
          </a:p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27D47-B11E-C49F-1CE8-8685D75670AB}"/>
              </a:ext>
            </a:extLst>
          </p:cNvPr>
          <p:cNvSpPr txBox="1"/>
          <p:nvPr/>
        </p:nvSpPr>
        <p:spPr>
          <a:xfrm>
            <a:off x="281706" y="967910"/>
            <a:ext cx="3702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Why do you think I am holding the sanding block this way?</a:t>
            </a:r>
          </a:p>
        </p:txBody>
      </p:sp>
      <p:pic>
        <p:nvPicPr>
          <p:cNvPr id="11" name="Picture 1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7C5ADFC9-B222-AA5A-6AF7-96E54334C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74" y="1469308"/>
            <a:ext cx="781312" cy="562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CA5B95-2F91-BE51-F5A6-4A1AA33658DA}"/>
              </a:ext>
            </a:extLst>
          </p:cNvPr>
          <p:cNvSpPr txBox="1"/>
          <p:nvPr/>
        </p:nvSpPr>
        <p:spPr>
          <a:xfrm>
            <a:off x="2425517" y="1733594"/>
            <a:ext cx="2009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/>
              <a:t>HPL: Analysing.</a:t>
            </a:r>
          </a:p>
        </p:txBody>
      </p:sp>
    </p:spTree>
    <p:extLst>
      <p:ext uri="{BB962C8B-B14F-4D97-AF65-F5344CB8AC3E}">
        <p14:creationId xmlns:p14="http://schemas.microsoft.com/office/powerpoint/2010/main" val="3189290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FFBFF83-9A56-4995-A599-C8B1E6454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8" b="7652"/>
          <a:stretch/>
        </p:blipFill>
        <p:spPr>
          <a:xfrm>
            <a:off x="22" y="6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886B4D-98ED-A541-8597-DD9CEF4722A1}"/>
              </a:ext>
            </a:extLst>
          </p:cNvPr>
          <p:cNvSpPr txBox="1"/>
          <p:nvPr/>
        </p:nvSpPr>
        <p:spPr>
          <a:xfrm>
            <a:off x="1524000" y="1122366"/>
            <a:ext cx="9144000" cy="29005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Designing your paddle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8715B8-29A9-4149-83F4-7383896D8CC3}"/>
              </a:ext>
            </a:extLst>
          </p:cNvPr>
          <p:cNvGrpSpPr/>
          <p:nvPr/>
        </p:nvGrpSpPr>
        <p:grpSpPr>
          <a:xfrm>
            <a:off x="218355" y="5442787"/>
            <a:ext cx="3569316" cy="1146817"/>
            <a:chOff x="218353" y="5442787"/>
            <a:chExt cx="3569316" cy="11468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39F8E7-D664-064C-9A25-EBA9EA78F1BF}"/>
                </a:ext>
              </a:extLst>
            </p:cNvPr>
            <p:cNvSpPr txBox="1"/>
            <p:nvPr/>
          </p:nvSpPr>
          <p:spPr>
            <a:xfrm>
              <a:off x="218353" y="5539143"/>
              <a:ext cx="2357455" cy="9541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- CREATING</a:t>
              </a:r>
            </a:p>
          </p:txBody>
        </p:sp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06C94680-3856-8045-9932-22E7DBFBF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76" y="5442787"/>
              <a:ext cx="1538993" cy="1146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2126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48D31A-507B-8FB4-7261-C15F66B96F21}"/>
              </a:ext>
            </a:extLst>
          </p:cNvPr>
          <p:cNvSpPr/>
          <p:nvPr/>
        </p:nvSpPr>
        <p:spPr>
          <a:xfrm>
            <a:off x="295526" y="119123"/>
            <a:ext cx="112642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Starter</a:t>
            </a:r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Create a</a:t>
            </a:r>
            <a:r>
              <a:rPr lang="en-US" sz="28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i="1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moodboard</a:t>
            </a:r>
            <a:r>
              <a:rPr lang="en-US" sz="28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images for design inspiration on </a:t>
            </a:r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ONE</a:t>
            </a:r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slide.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9AB1FF-19AD-F82A-29D6-7145E3F0E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8" y="1650009"/>
            <a:ext cx="1381167" cy="221361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E248482-E9EF-00AE-9BBF-39F47535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66" y="1650009"/>
            <a:ext cx="1381167" cy="22136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0F6F21-7AC9-3533-440D-4D2BE9320A9A}"/>
              </a:ext>
            </a:extLst>
          </p:cNvPr>
          <p:cNvSpPr/>
          <p:nvPr/>
        </p:nvSpPr>
        <p:spPr>
          <a:xfrm>
            <a:off x="3680177" y="1038577"/>
            <a:ext cx="8216589" cy="55284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553C98-72C2-2E7A-4598-74B6C4437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9" y="911332"/>
            <a:ext cx="835250" cy="601380"/>
          </a:xfrm>
          <a:prstGeom prst="rect">
            <a:avLst/>
          </a:prstGeom>
        </p:spPr>
      </p:pic>
      <p:pic>
        <p:nvPicPr>
          <p:cNvPr id="10" name="Picture 9" descr="A blue and white chain&#10;&#10;Description automatically generated">
            <a:extLst>
              <a:ext uri="{FF2B5EF4-FFF2-40B4-BE49-F238E27FC236}">
                <a16:creationId xmlns:a16="http://schemas.microsoft.com/office/drawing/2014/main" id="{9E74E2C5-A873-504A-004F-70AC4B70D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9" y="911332"/>
            <a:ext cx="944677" cy="654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96D163-3C19-A4C0-ED88-7C893EEFDAE7}"/>
              </a:ext>
            </a:extLst>
          </p:cNvPr>
          <p:cNvSpPr txBox="1"/>
          <p:nvPr/>
        </p:nvSpPr>
        <p:spPr>
          <a:xfrm>
            <a:off x="1994421" y="927937"/>
            <a:ext cx="126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/>
              <a:t>Analysing &amp; Linking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9D9908-ACF4-EFB1-623A-5A58A2E02391}"/>
              </a:ext>
            </a:extLst>
          </p:cNvPr>
          <p:cNvSpPr txBox="1"/>
          <p:nvPr/>
        </p:nvSpPr>
        <p:spPr>
          <a:xfrm>
            <a:off x="295233" y="4131733"/>
            <a:ext cx="2967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REMEMBER, </a:t>
            </a:r>
            <a:r>
              <a:rPr lang="en-GB"/>
              <a:t>Your bat has two sides. So the imagery that collect, think about how the images can work in pairs.  </a:t>
            </a:r>
          </a:p>
        </p:txBody>
      </p:sp>
      <p:pic>
        <p:nvPicPr>
          <p:cNvPr id="1026" name="Picture 2" descr="Tennis Ball sign Aluminum 8&quot; Metal Sign - Picture 1 of 3">
            <a:extLst>
              <a:ext uri="{FF2B5EF4-FFF2-40B4-BE49-F238E27FC236}">
                <a16:creationId xmlns:a16="http://schemas.microsoft.com/office/drawing/2014/main" id="{751410E8-CD6E-2418-946C-47BFF91C2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196" y="1150696"/>
            <a:ext cx="745837" cy="74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mple Tennis Racket Svg Tennis Ball Svg Clipart image Cricut image 1">
            <a:extLst>
              <a:ext uri="{FF2B5EF4-FFF2-40B4-BE49-F238E27FC236}">
                <a16:creationId xmlns:a16="http://schemas.microsoft.com/office/drawing/2014/main" id="{4D1B408A-A88A-82BD-38DC-BBCBBFBA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09" y="1173273"/>
            <a:ext cx="1271363" cy="10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cts About Football For Kids | DK Find Out">
            <a:extLst>
              <a:ext uri="{FF2B5EF4-FFF2-40B4-BE49-F238E27FC236}">
                <a16:creationId xmlns:a16="http://schemas.microsoft.com/office/drawing/2014/main" id="{5427A6B4-6C14-AEBF-FB38-3AD097409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2" r="23654"/>
          <a:stretch/>
        </p:blipFill>
        <p:spPr bwMode="auto">
          <a:xfrm>
            <a:off x="6188490" y="1141623"/>
            <a:ext cx="1020530" cy="10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gh Top Spikes Trainers Professional Sneakers Competition Shoes Men Football Boots Boy Soccer Athletics Shoes">
            <a:extLst>
              <a:ext uri="{FF2B5EF4-FFF2-40B4-BE49-F238E27FC236}">
                <a16:creationId xmlns:a16="http://schemas.microsoft.com/office/drawing/2014/main" id="{E4D7138B-D671-8E1E-1E13-FDA9A9411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423" y="1100515"/>
            <a:ext cx="998096" cy="104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C9145-19C5-7AC6-4474-0B25D1978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597" y="2324739"/>
            <a:ext cx="1039538" cy="1039538"/>
          </a:xfrm>
          <a:prstGeom prst="rect">
            <a:avLst/>
          </a:prstGeom>
        </p:spPr>
      </p:pic>
      <p:pic>
        <p:nvPicPr>
          <p:cNvPr id="5" name="Picture 2" descr="Clip Net Basketball - Basketball Hoop Clipart Png Transparent Png ...">
            <a:extLst>
              <a:ext uri="{FF2B5EF4-FFF2-40B4-BE49-F238E27FC236}">
                <a16:creationId xmlns:a16="http://schemas.microsoft.com/office/drawing/2014/main" id="{48966D89-DC31-E8C4-2283-4D5E77F3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58" y="2158394"/>
            <a:ext cx="1125190" cy="153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1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47E7DD7-4388-4142-905C-FD0DF0A023F1}"/>
              </a:ext>
            </a:extLst>
          </p:cNvPr>
          <p:cNvSpPr txBox="1"/>
          <p:nvPr/>
        </p:nvSpPr>
        <p:spPr>
          <a:xfrm>
            <a:off x="1028702" y="1967269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Design  assessment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F0B91EB1-1E64-EF4D-BA06-A7ACCECFA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318081"/>
              </p:ext>
            </p:extLst>
          </p:nvPr>
        </p:nvGraphicFramePr>
        <p:xfrm>
          <a:off x="3836087" y="379558"/>
          <a:ext cx="8128000" cy="6098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298667971"/>
                    </a:ext>
                  </a:extLst>
                </a:gridCol>
                <a:gridCol w="680995">
                  <a:extLst>
                    <a:ext uri="{9D8B030D-6E8A-4147-A177-3AD203B41FA5}">
                      <a16:colId xmlns:a16="http://schemas.microsoft.com/office/drawing/2014/main" val="3285586806"/>
                    </a:ext>
                  </a:extLst>
                </a:gridCol>
                <a:gridCol w="2780270">
                  <a:extLst>
                    <a:ext uri="{9D8B030D-6E8A-4147-A177-3AD203B41FA5}">
                      <a16:colId xmlns:a16="http://schemas.microsoft.com/office/drawing/2014/main" val="1948529920"/>
                    </a:ext>
                  </a:extLst>
                </a:gridCol>
                <a:gridCol w="2634735">
                  <a:extLst>
                    <a:ext uri="{9D8B030D-6E8A-4147-A177-3AD203B41FA5}">
                      <a16:colId xmlns:a16="http://schemas.microsoft.com/office/drawing/2014/main" val="718274733"/>
                    </a:ext>
                  </a:extLst>
                </a:gridCol>
              </a:tblGrid>
              <a:tr h="96073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Subject knowledge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HPL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8232520"/>
                  </a:ext>
                </a:extLst>
              </a:tr>
              <a:tr h="513835">
                <a:tc rowSpan="3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9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Large range of design ideas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High level of detail and quality of communication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Detailed explanation of benefits and limitations of ideas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GB" sz="1600"/>
                    </a:p>
                  </a:txBody>
                  <a:tcPr anchor="ctr"/>
                </a:tc>
                <a:tc rowSpan="9">
                  <a:txBody>
                    <a:bodyPr/>
                    <a:lstStyle/>
                    <a:p>
                      <a:pPr algn="l"/>
                      <a:r>
                        <a:rPr lang="en-GB" sz="1800" b="1" i="1"/>
                        <a:t>Fluent thinking </a:t>
                      </a:r>
                      <a:r>
                        <a:rPr lang="en-GB" sz="1800"/>
                        <a:t>- creating lots of design ideas quickly</a:t>
                      </a:r>
                    </a:p>
                    <a:p>
                      <a:pPr algn="l"/>
                      <a:endParaRPr lang="en-GB" sz="1800"/>
                    </a:p>
                    <a:p>
                      <a:pPr algn="l"/>
                      <a:r>
                        <a:rPr lang="en-GB" sz="1800" b="1" i="1"/>
                        <a:t>Flexible thinking </a:t>
                      </a:r>
                      <a:r>
                        <a:rPr lang="en-GB" sz="1800"/>
                        <a:t>– showing that you can modify or drop ideas all together if you don’t think they’ll work</a:t>
                      </a:r>
                    </a:p>
                    <a:p>
                      <a:pPr algn="l"/>
                      <a:endParaRPr lang="en-GB" sz="1800"/>
                    </a:p>
                    <a:p>
                      <a:pPr algn="l"/>
                      <a:r>
                        <a:rPr lang="en-GB" sz="1800" b="1" i="1"/>
                        <a:t>Originality</a:t>
                      </a:r>
                      <a:r>
                        <a:rPr lang="en-GB" sz="1800"/>
                        <a:t> – can you come up with something new and unique?</a:t>
                      </a:r>
                    </a:p>
                    <a:p>
                      <a:pPr algn="l"/>
                      <a:endParaRPr lang="en-GB" sz="1600"/>
                    </a:p>
                    <a:p>
                      <a:pPr algn="l"/>
                      <a:endParaRPr lang="en-GB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0008604"/>
                  </a:ext>
                </a:extLst>
              </a:tr>
              <a:tr h="5138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177903"/>
                  </a:ext>
                </a:extLst>
              </a:tr>
              <a:tr h="2055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583395"/>
                  </a:ext>
                </a:extLst>
              </a:tr>
              <a:tr h="513835">
                <a:tc rowSpan="3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6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Good range of design ideas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Appropriate level of relevant detail and clear communication techniques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Explanation of benefits and limitations of ideas is relevant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GB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0690448"/>
                  </a:ext>
                </a:extLst>
              </a:tr>
              <a:tr h="5138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5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328680"/>
                  </a:ext>
                </a:extLst>
              </a:tr>
              <a:tr h="51383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4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650154"/>
                  </a:ext>
                </a:extLst>
              </a:tr>
              <a:tr h="513835">
                <a:tc rowSpan="3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3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Small range of basic ideas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Little or no explanation of materials or benefits and limitations of ideas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GB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1576969"/>
                  </a:ext>
                </a:extLst>
              </a:tr>
              <a:tr h="5138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507926"/>
                  </a:ext>
                </a:extLst>
              </a:tr>
              <a:tr h="51383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047541"/>
                  </a:ext>
                </a:extLst>
              </a:tr>
            </a:tbl>
          </a:graphicData>
        </a:graphic>
      </p:graphicFrame>
      <p:pic>
        <p:nvPicPr>
          <p:cNvPr id="6" name="Picture 2" descr="Golden silver bronze trophy set - Download Free Vectors ...">
            <a:extLst>
              <a:ext uri="{FF2B5EF4-FFF2-40B4-BE49-F238E27FC236}">
                <a16:creationId xmlns:a16="http://schemas.microsoft.com/office/drawing/2014/main" id="{A05C53D4-271A-0048-8490-4439423C0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9" t="7772" r="31678" b="14508"/>
          <a:stretch/>
        </p:blipFill>
        <p:spPr bwMode="auto">
          <a:xfrm>
            <a:off x="4369015" y="1648390"/>
            <a:ext cx="928816" cy="12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olden silver bronze trophy set - Download Free Vectors ...">
            <a:extLst>
              <a:ext uri="{FF2B5EF4-FFF2-40B4-BE49-F238E27FC236}">
                <a16:creationId xmlns:a16="http://schemas.microsoft.com/office/drawing/2014/main" id="{1B534888-3A5E-EE4A-AEC0-EA3FD5BFB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4" t="15544" b="14508"/>
          <a:stretch/>
        </p:blipFill>
        <p:spPr bwMode="auto">
          <a:xfrm>
            <a:off x="4369679" y="5059724"/>
            <a:ext cx="928152" cy="129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olden silver bronze trophy set - Download Free Vectors ...">
            <a:extLst>
              <a:ext uri="{FF2B5EF4-FFF2-40B4-BE49-F238E27FC236}">
                <a16:creationId xmlns:a16="http://schemas.microsoft.com/office/drawing/2014/main" id="{353DBBCD-D651-4F4E-9150-D937C6D08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 r="67033" b="13470"/>
          <a:stretch/>
        </p:blipFill>
        <p:spPr bwMode="auto">
          <a:xfrm>
            <a:off x="4326796" y="3345528"/>
            <a:ext cx="1013254" cy="13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C434AA-D2C5-F342-85B7-D5AD8CEAAA3E}"/>
              </a:ext>
            </a:extLst>
          </p:cNvPr>
          <p:cNvSpPr txBox="1"/>
          <p:nvPr/>
        </p:nvSpPr>
        <p:spPr>
          <a:xfrm>
            <a:off x="405843" y="2653348"/>
            <a:ext cx="2930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Design assessment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D8A6171A-1899-4E4F-BDBE-6A4022211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6" y="405130"/>
            <a:ext cx="3669275" cy="58807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15032-C8E0-2F47-BF67-24E5D569BD89}"/>
              </a:ext>
            </a:extLst>
          </p:cNvPr>
          <p:cNvGrpSpPr/>
          <p:nvPr/>
        </p:nvGrpSpPr>
        <p:grpSpPr>
          <a:xfrm>
            <a:off x="9713543" y="1401378"/>
            <a:ext cx="1950123" cy="494024"/>
            <a:chOff x="4912943" y="2587784"/>
            <a:chExt cx="1950123" cy="4940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1B39D1-F1C7-AC40-B4B0-1A03DDFFFE88}"/>
                </a:ext>
              </a:extLst>
            </p:cNvPr>
            <p:cNvSpPr txBox="1"/>
            <p:nvPr/>
          </p:nvSpPr>
          <p:spPr>
            <a:xfrm>
              <a:off x="4912943" y="2684534"/>
              <a:ext cx="1950123" cy="27699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  <a:latin typeface="Adamsky SF" pitchFamily="2" charset="0"/>
                </a:rPr>
                <a:t>CREATING</a:t>
              </a:r>
            </a:p>
          </p:txBody>
        </p:sp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15E19634-9BF1-2B41-B299-3851B1E6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770" y="2587784"/>
              <a:ext cx="662965" cy="494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3678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024DF8B-1CFC-5543-8E17-7DDF50CED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960" y="492575"/>
            <a:ext cx="3669275" cy="5880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117DEC-03F6-7342-BB53-84279D12C599}"/>
              </a:ext>
            </a:extLst>
          </p:cNvPr>
          <p:cNvSpPr txBox="1"/>
          <p:nvPr/>
        </p:nvSpPr>
        <p:spPr>
          <a:xfrm>
            <a:off x="599091" y="903893"/>
            <a:ext cx="50554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This an opportunity for you to customize the design of your paddle and really make it personal to you! </a:t>
            </a:r>
          </a:p>
          <a:p>
            <a:endParaRPr lang="en-US"/>
          </a:p>
          <a:p>
            <a:r>
              <a:rPr lang="en-US"/>
              <a:t>You will: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/>
              <a:t>Use inspiration to design each side of the paddle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/>
              <a:t>Use the design template to ensure your design is DRAWN TO SCALE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/>
              <a:t>Cut foam using scissors and a scalpel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/>
              <a:t>Assemble using spray mount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FEC5E-6DF1-7946-B5DC-8E3D61875CFF}"/>
              </a:ext>
            </a:extLst>
          </p:cNvPr>
          <p:cNvSpPr txBox="1"/>
          <p:nvPr/>
        </p:nvSpPr>
        <p:spPr>
          <a:xfrm>
            <a:off x="7819700" y="1755233"/>
            <a:ext cx="1555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X2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C7888B-32A1-3D40-B7F5-7ED31DD2C5A7}"/>
              </a:ext>
            </a:extLst>
          </p:cNvPr>
          <p:cNvGrpSpPr/>
          <p:nvPr/>
        </p:nvGrpSpPr>
        <p:grpSpPr>
          <a:xfrm>
            <a:off x="142107" y="4169592"/>
            <a:ext cx="3569316" cy="1146817"/>
            <a:chOff x="218353" y="5442787"/>
            <a:chExt cx="3569316" cy="11468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BF6C63-2E38-8D45-8EAD-7E4783AA30C0}"/>
                </a:ext>
              </a:extLst>
            </p:cNvPr>
            <p:cNvSpPr txBox="1"/>
            <p:nvPr/>
          </p:nvSpPr>
          <p:spPr>
            <a:xfrm>
              <a:off x="218353" y="5539143"/>
              <a:ext cx="2357455" cy="9541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- CREATING</a:t>
              </a:r>
            </a:p>
          </p:txBody>
        </p:sp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A3008F23-D767-C14F-8DBC-B3E278BD2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76" y="5442787"/>
              <a:ext cx="1538993" cy="114681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D5314D-53CD-7244-90C6-F65569795384}"/>
              </a:ext>
            </a:extLst>
          </p:cNvPr>
          <p:cNvSpPr txBox="1"/>
          <p:nvPr/>
        </p:nvSpPr>
        <p:spPr>
          <a:xfrm>
            <a:off x="3598187" y="4525271"/>
            <a:ext cx="39957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Flexible thinking </a:t>
            </a:r>
            <a:r>
              <a:rPr lang="en-US" i="1"/>
              <a:t>(you need to adapt your design to make it feasible to make from neoprene)</a:t>
            </a:r>
          </a:p>
          <a:p>
            <a:endParaRPr lang="en-US" i="1"/>
          </a:p>
          <a:p>
            <a:r>
              <a:rPr lang="en-US" b="1" i="1"/>
              <a:t>Originality</a:t>
            </a:r>
            <a:r>
              <a:rPr lang="en-US" i="1"/>
              <a:t> (can you come up with something that is completely new and unique?)</a:t>
            </a:r>
          </a:p>
        </p:txBody>
      </p:sp>
    </p:spTree>
    <p:extLst>
      <p:ext uri="{BB962C8B-B14F-4D97-AF65-F5344CB8AC3E}">
        <p14:creationId xmlns:p14="http://schemas.microsoft.com/office/powerpoint/2010/main" val="3124333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17C9F92-34B3-6F49-88EE-CC1C56DCC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76" y="404519"/>
            <a:ext cx="3669275" cy="5880796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4EFB5E6-E520-604F-A65B-01511307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57" y="404519"/>
            <a:ext cx="3669275" cy="5880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29A27A-D7B9-B844-8C0E-9A98399FBCF8}"/>
              </a:ext>
            </a:extLst>
          </p:cNvPr>
          <p:cNvSpPr txBox="1"/>
          <p:nvPr/>
        </p:nvSpPr>
        <p:spPr>
          <a:xfrm>
            <a:off x="4445881" y="578071"/>
            <a:ext cx="3310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Your table tennis bat has 2 sides so you will need to CREATE 2 different designs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4DC3AA2-F6ED-F34C-BFA4-F037759EA409}"/>
              </a:ext>
            </a:extLst>
          </p:cNvPr>
          <p:cNvSpPr/>
          <p:nvPr/>
        </p:nvSpPr>
        <p:spPr>
          <a:xfrm rot="2002842">
            <a:off x="7420307" y="1280684"/>
            <a:ext cx="1114096" cy="44143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22DE740-0C4A-BF43-8804-6477B2868298}"/>
              </a:ext>
            </a:extLst>
          </p:cNvPr>
          <p:cNvSpPr/>
          <p:nvPr/>
        </p:nvSpPr>
        <p:spPr>
          <a:xfrm rot="19502572" flipH="1">
            <a:off x="3452702" y="1310021"/>
            <a:ext cx="1082461" cy="44143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CC7B8-425E-B14C-AFDD-FD62170CA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92" y="1010604"/>
            <a:ext cx="2692400" cy="269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36E34D-EDC3-CD46-9266-4E621038F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388" y="1102666"/>
            <a:ext cx="2250091" cy="2600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F5EE38-233E-2E4F-916E-9BA2E8E5B8AD}"/>
              </a:ext>
            </a:extLst>
          </p:cNvPr>
          <p:cNvSpPr txBox="1"/>
          <p:nvPr/>
        </p:nvSpPr>
        <p:spPr>
          <a:xfrm>
            <a:off x="3423887" y="5034455"/>
            <a:ext cx="558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How could we ensure we get a </a:t>
            </a:r>
            <a:r>
              <a:rPr lang="en-US" b="1"/>
              <a:t>good quality </a:t>
            </a:r>
            <a:r>
              <a:rPr lang="en-US"/>
              <a:t>outcome?</a:t>
            </a:r>
          </a:p>
        </p:txBody>
      </p:sp>
    </p:spTree>
    <p:extLst>
      <p:ext uri="{BB962C8B-B14F-4D97-AF65-F5344CB8AC3E}">
        <p14:creationId xmlns:p14="http://schemas.microsoft.com/office/powerpoint/2010/main" val="976203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F59DDE-3772-DE42-8143-45B0D5F1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566" y="0"/>
            <a:ext cx="4776537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426234-BB60-F84B-A43A-E1EBEC6E4F8A}"/>
              </a:ext>
            </a:extLst>
          </p:cNvPr>
          <p:cNvSpPr txBox="1"/>
          <p:nvPr/>
        </p:nvSpPr>
        <p:spPr>
          <a:xfrm>
            <a:off x="1143001" y="485775"/>
            <a:ext cx="483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Collect some images to help you while you design</a:t>
            </a:r>
          </a:p>
        </p:txBody>
      </p:sp>
    </p:spTree>
    <p:extLst>
      <p:ext uri="{BB962C8B-B14F-4D97-AF65-F5344CB8AC3E}">
        <p14:creationId xmlns:p14="http://schemas.microsoft.com/office/powerpoint/2010/main" val="3876184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38CD6A82-AEA2-169E-E94A-E8416D2E5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6161" r="25907" b="4141"/>
          <a:stretch/>
        </p:blipFill>
        <p:spPr bwMode="auto">
          <a:xfrm rot="16200000">
            <a:off x="1931871" y="-308710"/>
            <a:ext cx="3595255" cy="70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71D01C-D0F1-F9F0-3F31-C12B26F81C22}"/>
              </a:ext>
            </a:extLst>
          </p:cNvPr>
          <p:cNvSpPr/>
          <p:nvPr/>
        </p:nvSpPr>
        <p:spPr>
          <a:xfrm>
            <a:off x="228854" y="149770"/>
            <a:ext cx="48365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Foam </a:t>
            </a:r>
            <a:r>
              <a:rPr lang="en-US" sz="44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Colour</a:t>
            </a:r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Pal</a:t>
            </a:r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ette</a:t>
            </a:r>
            <a:endParaRPr lang="en-US" sz="4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818C75-4495-93DC-CD4D-BA46693C3053}"/>
              </a:ext>
            </a:extLst>
          </p:cNvPr>
          <p:cNvSpPr txBox="1"/>
          <p:nvPr/>
        </p:nvSpPr>
        <p:spPr>
          <a:xfrm>
            <a:off x="7394222" y="1394306"/>
            <a:ext cx="4244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On the left is an image of all the available colours of  foam that you can use.</a:t>
            </a:r>
          </a:p>
          <a:p>
            <a:endParaRPr lang="en-GB" sz="2400"/>
          </a:p>
          <a:p>
            <a:r>
              <a:rPr lang="en-GB" sz="2400"/>
              <a:t>You will have to </a:t>
            </a:r>
            <a:r>
              <a:rPr lang="en-GB" sz="2400" b="1"/>
              <a:t>carefully consider </a:t>
            </a:r>
            <a:r>
              <a:rPr lang="en-GB" sz="2400"/>
              <a:t>what colours are available when creating your designs.</a:t>
            </a:r>
          </a:p>
          <a:p>
            <a:endParaRPr lang="en-GB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061-A11A-8BDF-E028-F0899B9F55AD}"/>
              </a:ext>
            </a:extLst>
          </p:cNvPr>
          <p:cNvSpPr txBox="1"/>
          <p:nvPr/>
        </p:nvSpPr>
        <p:spPr>
          <a:xfrm>
            <a:off x="228854" y="5170311"/>
            <a:ext cx="7001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These will be available to refer to on your tables.</a:t>
            </a:r>
          </a:p>
        </p:txBody>
      </p:sp>
      <p:pic>
        <p:nvPicPr>
          <p:cNvPr id="5" name="Picture 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52EC5FD-3B7D-EA9C-DF15-57A0E3CFD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38" y="149770"/>
            <a:ext cx="1068668" cy="769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FB887D-A9B1-A51D-6370-52620B1BBF74}"/>
              </a:ext>
            </a:extLst>
          </p:cNvPr>
          <p:cNvSpPr txBox="1"/>
          <p:nvPr/>
        </p:nvSpPr>
        <p:spPr>
          <a:xfrm>
            <a:off x="10045517" y="580657"/>
            <a:ext cx="2009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/>
              <a:t>HPL: Analysing.</a:t>
            </a:r>
          </a:p>
        </p:txBody>
      </p:sp>
    </p:spTree>
    <p:extLst>
      <p:ext uri="{BB962C8B-B14F-4D97-AF65-F5344CB8AC3E}">
        <p14:creationId xmlns:p14="http://schemas.microsoft.com/office/powerpoint/2010/main" val="2927619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742DE4-E20D-C94B-8153-712AE5696B42}"/>
              </a:ext>
            </a:extLst>
          </p:cNvPr>
          <p:cNvSpPr/>
          <p:nvPr/>
        </p:nvSpPr>
        <p:spPr>
          <a:xfrm>
            <a:off x="7293180" y="178396"/>
            <a:ext cx="1002197" cy="518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15"/>
              </a:spcAft>
            </a:pPr>
            <a:r>
              <a:rPr lang="en-GB" sz="2769" u="sng">
                <a:solidFill>
                  <a:srgbClr val="00B0F0"/>
                </a:solidFill>
                <a:latin typeface="Bradley Hand" pitchFamily="2" charset="77"/>
                <a:cs typeface="Big Caslon Medium" panose="02000603090000020003" pitchFamily="2" charset="-79"/>
              </a:rPr>
              <a:t>Ideas</a:t>
            </a:r>
            <a:r>
              <a:rPr lang="en-GB" sz="1246">
                <a:solidFill>
                  <a:srgbClr val="000000"/>
                </a:solidFill>
              </a:rPr>
              <a:t> </a:t>
            </a:r>
            <a:endParaRPr lang="en-GB" sz="124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100D8-D5B8-934A-81E6-8389FC52B30F}"/>
              </a:ext>
            </a:extLst>
          </p:cNvPr>
          <p:cNvSpPr/>
          <p:nvPr/>
        </p:nvSpPr>
        <p:spPr>
          <a:xfrm>
            <a:off x="7433857" y="930560"/>
            <a:ext cx="2168769" cy="22508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46">
              <a:solidFill>
                <a:srgbClr val="00B0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AAED8-15B3-FE44-B357-C6CC65DB0982}"/>
              </a:ext>
            </a:extLst>
          </p:cNvPr>
          <p:cNvSpPr/>
          <p:nvPr/>
        </p:nvSpPr>
        <p:spPr>
          <a:xfrm>
            <a:off x="9755027" y="930560"/>
            <a:ext cx="2168769" cy="22508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46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BA8C2-E85D-DA42-AF27-02773E7ECADA}"/>
              </a:ext>
            </a:extLst>
          </p:cNvPr>
          <p:cNvSpPr/>
          <p:nvPr/>
        </p:nvSpPr>
        <p:spPr>
          <a:xfrm>
            <a:off x="7433857" y="3849607"/>
            <a:ext cx="2168769" cy="22508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46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3AB8FE-724C-4541-8AC6-2D06FE86C17B}"/>
              </a:ext>
            </a:extLst>
          </p:cNvPr>
          <p:cNvSpPr/>
          <p:nvPr/>
        </p:nvSpPr>
        <p:spPr>
          <a:xfrm>
            <a:off x="9755027" y="3849607"/>
            <a:ext cx="2168769" cy="22508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46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40747-5C05-6F48-A0B3-89FD0E49FAF6}"/>
              </a:ext>
            </a:extLst>
          </p:cNvPr>
          <p:cNvSpPr txBox="1"/>
          <p:nvPr/>
        </p:nvSpPr>
        <p:spPr>
          <a:xfrm>
            <a:off x="7433857" y="3195884"/>
            <a:ext cx="71846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9"/>
              <a:t>Comment: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44FF8-A173-7F42-B3E5-A72E2702FF28}"/>
              </a:ext>
            </a:extLst>
          </p:cNvPr>
          <p:cNvSpPr txBox="1"/>
          <p:nvPr/>
        </p:nvSpPr>
        <p:spPr>
          <a:xfrm>
            <a:off x="9755026" y="3195884"/>
            <a:ext cx="71846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9"/>
              <a:t>Comment: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DF472-614C-D447-819D-5F624967C11C}"/>
              </a:ext>
            </a:extLst>
          </p:cNvPr>
          <p:cNvSpPr txBox="1"/>
          <p:nvPr/>
        </p:nvSpPr>
        <p:spPr>
          <a:xfrm>
            <a:off x="7433857" y="6100436"/>
            <a:ext cx="71846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9"/>
              <a:t>Comment: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CE33B-F171-B64A-8242-359D49B92400}"/>
              </a:ext>
            </a:extLst>
          </p:cNvPr>
          <p:cNvSpPr txBox="1"/>
          <p:nvPr/>
        </p:nvSpPr>
        <p:spPr>
          <a:xfrm>
            <a:off x="9731581" y="6100436"/>
            <a:ext cx="71846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9"/>
              <a:t>Comment: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385AB-F985-6544-8AD0-72EA0D830155}"/>
              </a:ext>
            </a:extLst>
          </p:cNvPr>
          <p:cNvGrpSpPr/>
          <p:nvPr/>
        </p:nvGrpSpPr>
        <p:grpSpPr>
          <a:xfrm>
            <a:off x="10504617" y="178395"/>
            <a:ext cx="1350085" cy="415025"/>
            <a:chOff x="4912943" y="2587784"/>
            <a:chExt cx="1950123" cy="59948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CEF04F-9EC0-B047-ACB0-A42C508A1EF9}"/>
                </a:ext>
              </a:extLst>
            </p:cNvPr>
            <p:cNvSpPr txBox="1"/>
            <p:nvPr/>
          </p:nvSpPr>
          <p:spPr>
            <a:xfrm>
              <a:off x="4912943" y="2684534"/>
              <a:ext cx="1950123" cy="50273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831">
                  <a:solidFill>
                    <a:schemeClr val="bg1"/>
                  </a:solidFill>
                  <a:latin typeface="Adamsky SF" pitchFamily="2" charset="0"/>
                </a:rPr>
                <a:t>CREATING</a:t>
              </a:r>
            </a:p>
            <a:p>
              <a:r>
                <a:rPr lang="en-GB" sz="831" i="1">
                  <a:solidFill>
                    <a:schemeClr val="bg1"/>
                  </a:solidFill>
                  <a:latin typeface="Adamsky SF" pitchFamily="2" charset="0"/>
                </a:rPr>
                <a:t>“Evolutionary thinking”</a:t>
              </a:r>
            </a:p>
          </p:txBody>
        </p:sp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18F15D59-2BFC-2B46-8454-CCEB6CBB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101" y="2587784"/>
              <a:ext cx="662965" cy="494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5402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52BA8-42E0-6E41-BA80-21D5539C5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061" y="0"/>
            <a:ext cx="4765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21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1" y="629269"/>
            <a:ext cx="3505495" cy="1622321"/>
          </a:xfrm>
        </p:spPr>
        <p:txBody>
          <a:bodyPr>
            <a:normAutofit/>
          </a:bodyPr>
          <a:lstStyle/>
          <a:p>
            <a:r>
              <a:rPr lang="en-GB"/>
              <a:t>Brief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91" y="557788"/>
            <a:ext cx="6584099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0A22B4D-93C6-2B49-B268-D159D004C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927" y="807593"/>
            <a:ext cx="3307200" cy="5239568"/>
          </a:xfrm>
          <a:prstGeom prst="rect">
            <a:avLst/>
          </a:prstGeom>
          <a:effectLst/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55A02B09-DCE4-4FDD-AE7B-7CA596432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9691123"/>
              </p:ext>
            </p:extLst>
          </p:nvPr>
        </p:nvGraphicFramePr>
        <p:xfrm>
          <a:off x="648933" y="2438401"/>
          <a:ext cx="3505495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1156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F3D90B-D8BE-D940-B237-0CE839E2307C}"/>
              </a:ext>
            </a:extLst>
          </p:cNvPr>
          <p:cNvSpPr/>
          <p:nvPr/>
        </p:nvSpPr>
        <p:spPr>
          <a:xfrm>
            <a:off x="5329237" y="0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4000" u="sng">
                <a:solidFill>
                  <a:srgbClr val="00B0F0"/>
                </a:solidFill>
                <a:latin typeface="Bradley Hand" pitchFamily="2" charset="77"/>
                <a:cs typeface="Big Caslon Medium" panose="02000603090000020003" pitchFamily="2" charset="-79"/>
              </a:rPr>
              <a:t>Final design</a:t>
            </a:r>
            <a:r>
              <a:rPr lang="en-GB">
                <a:solidFill>
                  <a:srgbClr val="000000"/>
                </a:solidFill>
              </a:rPr>
              <a:t> 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038978-86D0-0E44-AF07-E61069AE8827}"/>
              </a:ext>
            </a:extLst>
          </p:cNvPr>
          <p:cNvSpPr/>
          <p:nvPr/>
        </p:nvSpPr>
        <p:spPr>
          <a:xfrm>
            <a:off x="5579250" y="804636"/>
            <a:ext cx="6338851" cy="57999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FDEAA-B865-1643-8707-0600D80BFFBF}"/>
              </a:ext>
            </a:extLst>
          </p:cNvPr>
          <p:cNvSpPr txBox="1"/>
          <p:nvPr/>
        </p:nvSpPr>
        <p:spPr>
          <a:xfrm>
            <a:off x="16187" y="6178123"/>
            <a:ext cx="531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Explain how the final design has been improved from the original idea. Please explain your decisions: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5FF823-7D01-BB4C-B47C-9C1E4CCFA2DE}"/>
              </a:ext>
            </a:extLst>
          </p:cNvPr>
          <p:cNvGrpSpPr/>
          <p:nvPr/>
        </p:nvGrpSpPr>
        <p:grpSpPr>
          <a:xfrm>
            <a:off x="9967979" y="0"/>
            <a:ext cx="1950123" cy="558415"/>
            <a:chOff x="4912943" y="2587784"/>
            <a:chExt cx="1950123" cy="55841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3B3834-2E07-644E-B191-E973309F69F0}"/>
                </a:ext>
              </a:extLst>
            </p:cNvPr>
            <p:cNvSpPr txBox="1"/>
            <p:nvPr/>
          </p:nvSpPr>
          <p:spPr>
            <a:xfrm>
              <a:off x="4912943" y="2684534"/>
              <a:ext cx="1950123" cy="46166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  <a:latin typeface="Adamsky SF" pitchFamily="2" charset="0"/>
                </a:rPr>
                <a:t>CREATING</a:t>
              </a:r>
            </a:p>
            <a:p>
              <a:r>
                <a:rPr lang="en-GB" sz="1200" i="1">
                  <a:solidFill>
                    <a:schemeClr val="bg1"/>
                  </a:solidFill>
                  <a:latin typeface="Adamsky SF" pitchFamily="2" charset="0"/>
                </a:rPr>
                <a:t>“Evolutionary thinking”</a:t>
              </a:r>
            </a:p>
          </p:txBody>
        </p:sp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C662EDF4-EB43-C545-945A-323F93E90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101" y="2587784"/>
              <a:ext cx="662965" cy="494024"/>
            </a:xfrm>
            <a:prstGeom prst="rect">
              <a:avLst/>
            </a:prstGeom>
          </p:spPr>
        </p:pic>
      </p:grp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B2AA8FC-E637-C44B-8735-921DBD5C8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717"/>
          <a:stretch/>
        </p:blipFill>
        <p:spPr>
          <a:xfrm>
            <a:off x="6329972" y="988329"/>
            <a:ext cx="4837406" cy="56162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73056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BAA973-83A1-B44D-8205-6F2BD8D2F72A}"/>
              </a:ext>
            </a:extLst>
          </p:cNvPr>
          <p:cNvSpPr txBox="1"/>
          <p:nvPr/>
        </p:nvSpPr>
        <p:spPr>
          <a:xfrm>
            <a:off x="294469" y="294471"/>
            <a:ext cx="799819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3600"/>
              <a:t>Cutting foam – using templates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13D02-A097-4FAE-BCCF-B7411AFF1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515" y="1145860"/>
            <a:ext cx="5637396" cy="526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A0183-6E78-4285-BC57-011417013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26" y="1445219"/>
            <a:ext cx="3145471" cy="4974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21704-A6AD-43AF-BAAB-7F81768E1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594" y="180645"/>
            <a:ext cx="3159439" cy="3135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946B-FDF2-4F00-AA1D-4F2DF50EC4CD}"/>
              </a:ext>
            </a:extLst>
          </p:cNvPr>
          <p:cNvSpPr txBox="1"/>
          <p:nvPr/>
        </p:nvSpPr>
        <p:spPr>
          <a:xfrm>
            <a:off x="8407595" y="4207783"/>
            <a:ext cx="2526945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Adamsky SF" pitchFamily="2" charset="0"/>
              </a:rPr>
              <a:t>HPL focus - REALISING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4AB2D50D-7C5B-445C-8A60-61DBC4CE0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33" y="4152644"/>
            <a:ext cx="1794567" cy="13086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DCA10-6276-7E40-B368-79A5EC589201}"/>
              </a:ext>
            </a:extLst>
          </p:cNvPr>
          <p:cNvSpPr txBox="1"/>
          <p:nvPr/>
        </p:nvSpPr>
        <p:spPr>
          <a:xfrm>
            <a:off x="8347622" y="5178424"/>
            <a:ext cx="102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Accuracy</a:t>
            </a:r>
          </a:p>
        </p:txBody>
      </p:sp>
    </p:spTree>
    <p:extLst>
      <p:ext uri="{BB962C8B-B14F-4D97-AF65-F5344CB8AC3E}">
        <p14:creationId xmlns:p14="http://schemas.microsoft.com/office/powerpoint/2010/main" val="1917331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BAA973-83A1-B44D-8205-6F2BD8D2F72A}"/>
              </a:ext>
            </a:extLst>
          </p:cNvPr>
          <p:cNvSpPr txBox="1"/>
          <p:nvPr/>
        </p:nvSpPr>
        <p:spPr>
          <a:xfrm>
            <a:off x="294469" y="294471"/>
            <a:ext cx="799819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3600"/>
              <a:t>Cutting foam – using templates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7A1B7-EA8A-4FC6-AAEF-FA534A88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54" y="1053884"/>
            <a:ext cx="3552129" cy="5618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4A924-F0AB-4ABF-B22A-59AEEA081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650" y="1053887"/>
            <a:ext cx="5514751" cy="54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4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6E1102-F464-498D-BD77-C9FE2F445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2" y="284904"/>
            <a:ext cx="4050563" cy="4050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7FF5B5-E3B8-4EF2-AC8F-186F0C2B3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4" y="4334903"/>
            <a:ext cx="3323813" cy="1423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2B07B0-3695-471A-9968-61320FC4F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207" y="420526"/>
            <a:ext cx="4125376" cy="4746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FC4926-6427-4009-9A8A-908B9FC38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329" y="4834355"/>
            <a:ext cx="3398625" cy="160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5684F-1FFB-482A-BEFD-41C46D61B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2639" y="995364"/>
            <a:ext cx="1955813" cy="105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59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A2DD53-1808-40B5-82BC-81CF226F4C58}"/>
              </a:ext>
            </a:extLst>
          </p:cNvPr>
          <p:cNvSpPr/>
          <p:nvPr/>
        </p:nvSpPr>
        <p:spPr>
          <a:xfrm>
            <a:off x="5563897" y="294473"/>
            <a:ext cx="6230319" cy="57653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3A45A-EB56-4F07-8FE1-8F76F7077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09" y="1177819"/>
            <a:ext cx="4028563" cy="399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39896 0.123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CA156-9B7C-42BE-9552-75725085B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22" y="692088"/>
            <a:ext cx="5514751" cy="5473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D65EF-09BE-4B7E-8818-C11555886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31" y="1055954"/>
            <a:ext cx="4125376" cy="47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361 L 0.4724 0.02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3E6AD-0BD1-46FA-AF98-7F6B15FA0E92}"/>
              </a:ext>
            </a:extLst>
          </p:cNvPr>
          <p:cNvGrpSpPr/>
          <p:nvPr/>
        </p:nvGrpSpPr>
        <p:grpSpPr>
          <a:xfrm>
            <a:off x="1813745" y="791309"/>
            <a:ext cx="3351451" cy="3353185"/>
            <a:chOff x="3326568" y="643467"/>
            <a:chExt cx="5538863" cy="5571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6C9493-BD91-4439-94AA-00C8B24A0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6568" y="643467"/>
              <a:ext cx="5538863" cy="55710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55F32B-85F9-4B67-8521-09282EBF6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311" y="1195438"/>
              <a:ext cx="4125376" cy="474609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DB7E9F8-23A8-4BE1-9078-E26078646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913" y="791307"/>
            <a:ext cx="3351451" cy="53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8 -0.05185 L 0.35377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B337A1-D098-4687-91D3-C42A39D2FB4B}"/>
              </a:ext>
            </a:extLst>
          </p:cNvPr>
          <p:cNvSpPr/>
          <p:nvPr/>
        </p:nvSpPr>
        <p:spPr>
          <a:xfrm>
            <a:off x="5563897" y="294473"/>
            <a:ext cx="6230319" cy="5765369"/>
          </a:xfrm>
          <a:prstGeom prst="rect">
            <a:avLst/>
          </a:prstGeom>
          <a:solidFill>
            <a:srgbClr val="09C71B"/>
          </a:solidFill>
          <a:ln>
            <a:solidFill>
              <a:srgbClr val="09C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99F06-97FD-450C-92B9-3C154F413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95" y="1367087"/>
            <a:ext cx="4125376" cy="412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40977 0.0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2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53C6-FF17-4A0D-BA72-531A9ABD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690" y="213104"/>
            <a:ext cx="4066575" cy="6431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B8FFFA-4830-4F27-BA7A-C62552537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163" y="1103615"/>
            <a:ext cx="3020068" cy="30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46992 -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53C6-FF17-4A0D-BA72-531A9ABD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690" y="213104"/>
            <a:ext cx="4066575" cy="6431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B8FFFA-4830-4F27-BA7A-C62552537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939" y="913609"/>
            <a:ext cx="3020068" cy="3018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829E8-B4D9-41A2-A85E-557A4803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396" y="913609"/>
            <a:ext cx="1010616" cy="1010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5DA97-FC0E-4737-9F2E-84CD38946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75" y="913609"/>
            <a:ext cx="1010616" cy="1010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5EBC7-0327-495D-98A1-CB6A8D819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381" y="3565096"/>
            <a:ext cx="460643" cy="460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81989-E324-4928-A768-34385AD45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791" y="3565095"/>
            <a:ext cx="460643" cy="460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F3E65-EAFB-411A-84C7-40BBCAFDD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492" y="4938336"/>
            <a:ext cx="2079777" cy="889651"/>
          </a:xfrm>
          <a:prstGeom prst="rect">
            <a:avLst/>
          </a:prstGeom>
        </p:spPr>
      </p:pic>
      <p:pic>
        <p:nvPicPr>
          <p:cNvPr id="13" name="Picture 12" descr="A picture containing bottle, light&#10;&#10;Description automatically generated">
            <a:extLst>
              <a:ext uri="{FF2B5EF4-FFF2-40B4-BE49-F238E27FC236}">
                <a16:creationId xmlns:a16="http://schemas.microsoft.com/office/drawing/2014/main" id="{E4987FC9-04D4-4359-8EDF-28791E5800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13314"/>
            <a:ext cx="4925023" cy="49250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6F759B-AB3D-481F-B7D0-9E477754FBE0}"/>
              </a:ext>
            </a:extLst>
          </p:cNvPr>
          <p:cNvSpPr txBox="1"/>
          <p:nvPr/>
        </p:nvSpPr>
        <p:spPr>
          <a:xfrm>
            <a:off x="379300" y="5467337"/>
            <a:ext cx="2526945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Adamsky SF" pitchFamily="2" charset="0"/>
              </a:rPr>
              <a:t>HPL focus - REALISING</a:t>
            </a:r>
          </a:p>
        </p:txBody>
      </p:sp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0C679120-FC3E-4F83-90B6-DF2A21457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42" y="5412201"/>
            <a:ext cx="1794567" cy="13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5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48724 -0.0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2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46745 -0.056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4405 -0.40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39531 -0.403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-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30078 -0.312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-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8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17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31" y="1012004"/>
            <a:ext cx="3416159" cy="479540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What is a specification?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5315FA-A368-47F4-99DB-D24E4A5EC3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571648"/>
              </p:ext>
            </p:extLst>
          </p:nvPr>
        </p:nvGraphicFramePr>
        <p:xfrm>
          <a:off x="5194302" y="470927"/>
          <a:ext cx="6513604" cy="588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B949AC2-FC78-F84F-9AB1-9AA5211877C2}"/>
              </a:ext>
            </a:extLst>
          </p:cNvPr>
          <p:cNvGrpSpPr/>
          <p:nvPr/>
        </p:nvGrpSpPr>
        <p:grpSpPr>
          <a:xfrm>
            <a:off x="154901" y="5735756"/>
            <a:ext cx="3638539" cy="1122244"/>
            <a:chOff x="4606132" y="605971"/>
            <a:chExt cx="3638538" cy="1122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2E046F-DEA0-6344-9101-6A517341612D}"/>
                </a:ext>
              </a:extLst>
            </p:cNvPr>
            <p:cNvSpPr txBox="1"/>
            <p:nvPr/>
          </p:nvSpPr>
          <p:spPr>
            <a:xfrm>
              <a:off x="4606132" y="605971"/>
              <a:ext cx="2357456" cy="9541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- ANALYSING</a:t>
              </a:r>
            </a:p>
          </p:txBody>
        </p:sp>
        <p:pic>
          <p:nvPicPr>
            <p:cNvPr id="8" name="Picture 7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9299BF1B-A364-344D-A04C-0EAD12DC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997" y="605971"/>
              <a:ext cx="1558673" cy="1122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915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795987-8A05-2745-BD37-AB84457997EE}"/>
              </a:ext>
            </a:extLst>
          </p:cNvPr>
          <p:cNvSpPr txBox="1"/>
          <p:nvPr/>
        </p:nvSpPr>
        <p:spPr>
          <a:xfrm>
            <a:off x="294469" y="294471"/>
            <a:ext cx="799819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3600"/>
              <a:t>Cutting foam – scissors or scalpel?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AEC52-EB3E-1541-85C5-EA73B24E37F0}"/>
              </a:ext>
            </a:extLst>
          </p:cNvPr>
          <p:cNvSpPr txBox="1"/>
          <p:nvPr/>
        </p:nvSpPr>
        <p:spPr>
          <a:xfrm>
            <a:off x="1439919" y="6043450"/>
            <a:ext cx="394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Cutting AROUND an object or shape?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CD4A3-A044-364D-8DF0-6B4A49F0F244}"/>
              </a:ext>
            </a:extLst>
          </p:cNvPr>
          <p:cNvSpPr txBox="1"/>
          <p:nvPr/>
        </p:nvSpPr>
        <p:spPr>
          <a:xfrm>
            <a:off x="6810707" y="6048526"/>
            <a:ext cx="394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Cutting INSIDE an object or shape?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A9402AF4-2462-EA4B-9072-FA32E33A43DC}"/>
              </a:ext>
            </a:extLst>
          </p:cNvPr>
          <p:cNvSpPr/>
          <p:nvPr/>
        </p:nvSpPr>
        <p:spPr>
          <a:xfrm>
            <a:off x="1665515" y="1360715"/>
            <a:ext cx="3102428" cy="2743200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29C68EFE-DC90-B04B-815B-5ABB7DA5BB46}"/>
              </a:ext>
            </a:extLst>
          </p:cNvPr>
          <p:cNvSpPr/>
          <p:nvPr/>
        </p:nvSpPr>
        <p:spPr>
          <a:xfrm>
            <a:off x="6995763" y="1066803"/>
            <a:ext cx="3331028" cy="3331028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C96575-9785-DD44-9D40-E75339AA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630" y="3671727"/>
            <a:ext cx="2371725" cy="2371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88775F-6B47-554D-A9FF-3FB44F5CD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166" y="4523837"/>
            <a:ext cx="3598511" cy="8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0138-497A-4301-AEC5-D8052CDF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05" y="-225887"/>
            <a:ext cx="10515600" cy="1325563"/>
          </a:xfrm>
        </p:spPr>
        <p:txBody>
          <a:bodyPr/>
          <a:lstStyle/>
          <a:p>
            <a:r>
              <a:rPr lang="en-GB"/>
              <a:t>Using a scalpel – Risk assessment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FF8717A-F179-4160-8771-94D938EA0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030923"/>
              </p:ext>
            </p:extLst>
          </p:nvPr>
        </p:nvGraphicFramePr>
        <p:xfrm>
          <a:off x="3788234" y="810880"/>
          <a:ext cx="8193974" cy="3892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987">
                  <a:extLst>
                    <a:ext uri="{9D8B030D-6E8A-4147-A177-3AD203B41FA5}">
                      <a16:colId xmlns:a16="http://schemas.microsoft.com/office/drawing/2014/main" val="2263945098"/>
                    </a:ext>
                  </a:extLst>
                </a:gridCol>
                <a:gridCol w="4096987">
                  <a:extLst>
                    <a:ext uri="{9D8B030D-6E8A-4147-A177-3AD203B41FA5}">
                      <a16:colId xmlns:a16="http://schemas.microsoft.com/office/drawing/2014/main" val="1140954736"/>
                    </a:ext>
                  </a:extLst>
                </a:gridCol>
              </a:tblGrid>
              <a:tr h="623680">
                <a:tc>
                  <a:txBody>
                    <a:bodyPr/>
                    <a:lstStyle/>
                    <a:p>
                      <a:r>
                        <a:rPr lang="en-GB" sz="1300"/>
                        <a:t>Hazard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/>
                        <a:t>Control measure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6395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r>
                        <a:rPr lang="en-GB" sz="1300"/>
                        <a:t>You can cut your fingers or hands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make sure your hands are away from the direction in which you are cutting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use a cutting mat – this will stop the work from slipping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use the scalpel the correct way round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hold the scalpel as shown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Try to cut in one direction – move the work not the angle of your cut!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69645"/>
                  </a:ext>
                </a:extLst>
              </a:tr>
              <a:tr h="1531620">
                <a:tc>
                  <a:txBody>
                    <a:bodyPr/>
                    <a:lstStyle/>
                    <a:p>
                      <a:r>
                        <a:rPr lang="en-GB" sz="1300"/>
                        <a:t>You could cause harm to somebody 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Be aware of your surroundings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Only one scalpel per person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When you have finished with your scalpel put it back in the box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/>
                        <a:t>Always carry your scalpel from the box straight to your table with the blade pointing DOWN – Don’t walk around the room with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9659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DAC7BEC-ECB0-CF4C-B275-C9569C49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03" b="26224"/>
          <a:stretch/>
        </p:blipFill>
        <p:spPr>
          <a:xfrm rot="17879338">
            <a:off x="-23982" y="1893015"/>
            <a:ext cx="3888674" cy="202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8C99DB-B3D4-724C-BD45-AFC19929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48" y="5225758"/>
            <a:ext cx="2112989" cy="141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44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795987-8A05-2745-BD37-AB84457997EE}"/>
              </a:ext>
            </a:extLst>
          </p:cNvPr>
          <p:cNvSpPr txBox="1"/>
          <p:nvPr/>
        </p:nvSpPr>
        <p:spPr>
          <a:xfrm>
            <a:off x="294468" y="294471"/>
            <a:ext cx="500192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3600"/>
              <a:t>Self and 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78357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B342FF-76C6-467F-B54B-5CE2BA7A3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24" y="79368"/>
            <a:ext cx="4228557" cy="669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F513A3-2B91-4774-8FBE-FBD8230C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723" y="79369"/>
            <a:ext cx="4228557" cy="6699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5B4CD65-8111-49E1-920E-6EAF2D6ADFCB}"/>
              </a:ext>
            </a:extLst>
          </p:cNvPr>
          <p:cNvGrpSpPr/>
          <p:nvPr/>
        </p:nvGrpSpPr>
        <p:grpSpPr>
          <a:xfrm rot="16200000">
            <a:off x="-659946" y="4842112"/>
            <a:ext cx="2476457" cy="1066805"/>
            <a:chOff x="218354" y="5442787"/>
            <a:chExt cx="3569315" cy="11468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2542B7-A49B-4091-B62E-DB9A1B799127}"/>
                </a:ext>
              </a:extLst>
            </p:cNvPr>
            <p:cNvSpPr txBox="1"/>
            <p:nvPr/>
          </p:nvSpPr>
          <p:spPr>
            <a:xfrm>
              <a:off x="218354" y="5574152"/>
              <a:ext cx="2357455" cy="76097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damsky SF" pitchFamily="2" charset="0"/>
                </a:rPr>
                <a:t>HPL focus - CREATING</a:t>
              </a:r>
            </a:p>
          </p:txBody>
        </p:sp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A322EC9D-9E9B-472C-8E22-8B06410C5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76" y="5442787"/>
              <a:ext cx="1538993" cy="1146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029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Ultimate Guide to Packaging Design Trends 2017">
            <a:extLst>
              <a:ext uri="{FF2B5EF4-FFF2-40B4-BE49-F238E27FC236}">
                <a16:creationId xmlns:a16="http://schemas.microsoft.com/office/drawing/2014/main" id="{31CF4330-6F11-E520-6B59-A48D9B6F7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" b="154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66F29-0425-F8A6-3F2A-5A0AE3E8973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What are the purposes of good packaging design?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574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6EE26A-90FD-ABFB-E6E0-F2022897B5E2}"/>
              </a:ext>
            </a:extLst>
          </p:cNvPr>
          <p:cNvSpPr txBox="1"/>
          <p:nvPr/>
        </p:nvSpPr>
        <p:spPr>
          <a:xfrm>
            <a:off x="657844" y="772670"/>
            <a:ext cx="4791527" cy="1000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69264">
              <a:spcAft>
                <a:spcPts val="600"/>
              </a:spcAft>
            </a:pPr>
            <a:r>
              <a:rPr lang="en-GB" sz="3600" b="1" kern="1200">
                <a:latin typeface="+mn-lt"/>
                <a:ea typeface="+mn-ea"/>
                <a:cs typeface="Calibri"/>
              </a:rPr>
              <a:t>Visually appealing.</a:t>
            </a:r>
          </a:p>
          <a:p>
            <a:pPr>
              <a:spcAft>
                <a:spcPts val="600"/>
              </a:spcAft>
            </a:pPr>
            <a:endParaRPr lang="en-GB" b="1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CF8BE-C816-CC3B-BAF5-065795C935EE}"/>
              </a:ext>
            </a:extLst>
          </p:cNvPr>
          <p:cNvSpPr txBox="1"/>
          <p:nvPr/>
        </p:nvSpPr>
        <p:spPr>
          <a:xfrm>
            <a:off x="6092486" y="1716039"/>
            <a:ext cx="48809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69264">
              <a:spcAft>
                <a:spcPts val="600"/>
              </a:spcAft>
            </a:pPr>
            <a:r>
              <a:rPr lang="en-GB" sz="3600" b="1" kern="1200">
                <a:latin typeface="+mn-lt"/>
                <a:ea typeface="+mn-ea"/>
                <a:cs typeface="Calibri"/>
              </a:rPr>
              <a:t>Provide information about the product.</a:t>
            </a:r>
            <a:endParaRPr lang="en-GB" sz="3600" b="1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31BFF-002E-ED91-5CE5-6939ECF65730}"/>
              </a:ext>
            </a:extLst>
          </p:cNvPr>
          <p:cNvSpPr txBox="1"/>
          <p:nvPr/>
        </p:nvSpPr>
        <p:spPr>
          <a:xfrm>
            <a:off x="4427759" y="4877735"/>
            <a:ext cx="4299696" cy="1554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69264">
              <a:spcAft>
                <a:spcPts val="600"/>
              </a:spcAft>
            </a:pPr>
            <a:r>
              <a:rPr lang="en-GB" sz="3600" b="1" kern="1200">
                <a:latin typeface="+mn-lt"/>
                <a:ea typeface="+mn-ea"/>
                <a:cs typeface="Calibri"/>
              </a:rPr>
              <a:t>Protect the product from damage.</a:t>
            </a:r>
            <a:endParaRPr lang="en-US" sz="3600" b="1" kern="1200">
              <a:latin typeface="+mn-lt"/>
              <a:ea typeface="+mn-ea"/>
              <a:cs typeface="Calibri"/>
            </a:endParaRPr>
          </a:p>
          <a:p>
            <a:pPr>
              <a:spcAft>
                <a:spcPts val="600"/>
              </a:spcAft>
            </a:pPr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571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GN PRACTICE: GOOD IS // Packaging Prototypes">
            <a:extLst>
              <a:ext uri="{FF2B5EF4-FFF2-40B4-BE49-F238E27FC236}">
                <a16:creationId xmlns:a16="http://schemas.microsoft.com/office/drawing/2014/main" id="{A4800687-38FF-E0ED-B371-7FA1FDB2E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3" y="1960417"/>
            <a:ext cx="5106069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PRACTICE: GOOD IS // Packaging Prototypes">
            <a:extLst>
              <a:ext uri="{FF2B5EF4-FFF2-40B4-BE49-F238E27FC236}">
                <a16:creationId xmlns:a16="http://schemas.microsoft.com/office/drawing/2014/main" id="{6E086A6E-8447-D409-E552-65A236EFA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99" y="326771"/>
            <a:ext cx="4941738" cy="34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F1853-7174-C73B-5892-177DEE3BF42C}"/>
              </a:ext>
            </a:extLst>
          </p:cNvPr>
          <p:cNvSpPr txBox="1"/>
          <p:nvPr/>
        </p:nvSpPr>
        <p:spPr>
          <a:xfrm>
            <a:off x="0" y="38679"/>
            <a:ext cx="366335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ea typeface="Calibri"/>
                <a:cs typeface="Calibri"/>
              </a:rPr>
              <a:t>Packaging Prototype.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F6FF6-C5D0-BE17-303F-B898A6844280}"/>
              </a:ext>
            </a:extLst>
          </p:cNvPr>
          <p:cNvGrpSpPr/>
          <p:nvPr/>
        </p:nvGrpSpPr>
        <p:grpSpPr>
          <a:xfrm>
            <a:off x="3870491" y="225130"/>
            <a:ext cx="2476457" cy="1066805"/>
            <a:chOff x="218354" y="5442787"/>
            <a:chExt cx="3569315" cy="114681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5E401B-D410-8EC6-7ABE-83D786E9A36C}"/>
                </a:ext>
              </a:extLst>
            </p:cNvPr>
            <p:cNvSpPr txBox="1"/>
            <p:nvPr/>
          </p:nvSpPr>
          <p:spPr>
            <a:xfrm>
              <a:off x="218354" y="5574152"/>
              <a:ext cx="2357455" cy="76097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damsky SF" pitchFamily="2" charset="0"/>
                </a:rPr>
                <a:t>HPL focus - CREATING</a:t>
              </a:r>
            </a:p>
          </p:txBody>
        </p:sp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F9142B43-A9B1-8809-0F2E-2CEFCF5DF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76" y="5442787"/>
              <a:ext cx="1538993" cy="114681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3A0E487-62C2-6414-4FAF-EB7DEA286F65}"/>
              </a:ext>
            </a:extLst>
          </p:cNvPr>
          <p:cNvSpPr txBox="1"/>
          <p:nvPr/>
        </p:nvSpPr>
        <p:spPr>
          <a:xfrm>
            <a:off x="6096000" y="4718023"/>
            <a:ext cx="603130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800">
                <a:ea typeface="Calibri"/>
                <a:cs typeface="Calibri"/>
              </a:rPr>
              <a:t>What do the dashed lines represent?</a:t>
            </a:r>
          </a:p>
          <a:p>
            <a:pPr marL="285750" indent="-285750">
              <a:buFont typeface="Arial"/>
              <a:buChar char="•"/>
            </a:pPr>
            <a:r>
              <a:rPr lang="en-GB" sz="2800">
                <a:ea typeface="Calibri"/>
                <a:cs typeface="Calibri"/>
              </a:rPr>
              <a:t>Why might a prototype be useful?</a:t>
            </a:r>
          </a:p>
          <a:p>
            <a:pPr marL="285750" indent="-285750">
              <a:buFont typeface="Arial"/>
              <a:buChar char="•"/>
            </a:pPr>
            <a:endParaRPr lang="en-GB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695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and white logo&#10;&#10;Description automatically generated">
            <a:extLst>
              <a:ext uri="{FF2B5EF4-FFF2-40B4-BE49-F238E27FC236}">
                <a16:creationId xmlns:a16="http://schemas.microsoft.com/office/drawing/2014/main" id="{CC8A8C9F-82D1-726F-A0C2-3347E627C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846" y="105925"/>
            <a:ext cx="782506" cy="554237"/>
          </a:xfrm>
          <a:prstGeom prst="rect">
            <a:avLst/>
          </a:prstGeom>
        </p:spPr>
      </p:pic>
      <p:pic>
        <p:nvPicPr>
          <p:cNvPr id="7" name="Picture 6" descr="A blue chain link on a black background&#10;&#10;Description automatically generated">
            <a:extLst>
              <a:ext uri="{FF2B5EF4-FFF2-40B4-BE49-F238E27FC236}">
                <a16:creationId xmlns:a16="http://schemas.microsoft.com/office/drawing/2014/main" id="{684C8AAE-524E-9DAA-BBE3-F55FAAC40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080" y="81376"/>
            <a:ext cx="724358" cy="724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8C3C7E-E8F1-2219-5320-771C0B0E7920}"/>
              </a:ext>
            </a:extLst>
          </p:cNvPr>
          <p:cNvSpPr txBox="1"/>
          <p:nvPr/>
        </p:nvSpPr>
        <p:spPr>
          <a:xfrm>
            <a:off x="7727824" y="53165"/>
            <a:ext cx="2495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Creating</a:t>
            </a:r>
            <a:r>
              <a:rPr lang="en-GB" sz="1600" dirty="0"/>
              <a:t> – </a:t>
            </a:r>
            <a:r>
              <a:rPr lang="en-GB" sz="1200" i="1" dirty="0"/>
              <a:t>Fluent thinking</a:t>
            </a:r>
            <a:endParaRPr lang="en-GB" sz="1600" i="1" dirty="0"/>
          </a:p>
          <a:p>
            <a:r>
              <a:rPr lang="en-GB" sz="1600" b="1" dirty="0"/>
              <a:t>Linking</a:t>
            </a:r>
            <a:r>
              <a:rPr lang="en-GB" sz="1600" dirty="0"/>
              <a:t> – </a:t>
            </a:r>
            <a:r>
              <a:rPr lang="en-GB" sz="1200" i="1" dirty="0"/>
              <a:t>Connection Finding</a:t>
            </a:r>
          </a:p>
          <a:p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04A58-7045-A253-D648-ADED438E0566}"/>
              </a:ext>
            </a:extLst>
          </p:cNvPr>
          <p:cNvSpPr txBox="1"/>
          <p:nvPr/>
        </p:nvSpPr>
        <p:spPr>
          <a:xfrm>
            <a:off x="2913850" y="211655"/>
            <a:ext cx="522938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/>
              <a:t>Packaging Prototype Ideas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FA4E4-380B-6D94-A8DD-1838240C9410}"/>
              </a:ext>
            </a:extLst>
          </p:cNvPr>
          <p:cNvSpPr/>
          <p:nvPr/>
        </p:nvSpPr>
        <p:spPr>
          <a:xfrm>
            <a:off x="157035" y="1977396"/>
            <a:ext cx="1342702" cy="474952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D2718D-E830-5295-9C22-E7180EF739F3}"/>
              </a:ext>
            </a:extLst>
          </p:cNvPr>
          <p:cNvSpPr txBox="1"/>
          <p:nvPr/>
        </p:nvSpPr>
        <p:spPr>
          <a:xfrm>
            <a:off x="157035" y="972361"/>
            <a:ext cx="1364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</a:t>
            </a:r>
            <a:r>
              <a:rPr lang="en-GB" sz="1200" b="1" dirty="0"/>
              <a:t>. List 15 words </a:t>
            </a:r>
            <a:r>
              <a:rPr lang="en-GB" sz="1200" dirty="0"/>
              <a:t>that you could associate with your design in the box below.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D7848-66A9-AE75-0516-6F140F13537A}"/>
              </a:ext>
            </a:extLst>
          </p:cNvPr>
          <p:cNvSpPr/>
          <p:nvPr/>
        </p:nvSpPr>
        <p:spPr>
          <a:xfrm>
            <a:off x="1499737" y="1977394"/>
            <a:ext cx="3455581" cy="4749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04212F-A02F-68DF-27EB-8BF208162684}"/>
              </a:ext>
            </a:extLst>
          </p:cNvPr>
          <p:cNvSpPr txBox="1"/>
          <p:nvPr/>
        </p:nvSpPr>
        <p:spPr>
          <a:xfrm>
            <a:off x="1755192" y="1233298"/>
            <a:ext cx="296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2. Use the area below to </a:t>
            </a:r>
            <a:r>
              <a:rPr lang="en-GB" sz="1200" b="1" dirty="0"/>
              <a:t>sketch some doodles/ideas</a:t>
            </a:r>
            <a:r>
              <a:rPr lang="en-GB" sz="1200" dirty="0"/>
              <a:t> based on your words from the </a:t>
            </a:r>
            <a:r>
              <a:rPr lang="en-GB" sz="1200" b="1" dirty="0"/>
              <a:t>list.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549956-61A4-E5CC-2257-1A000E09C213}"/>
              </a:ext>
            </a:extLst>
          </p:cNvPr>
          <p:cNvSpPr/>
          <p:nvPr/>
        </p:nvSpPr>
        <p:spPr>
          <a:xfrm>
            <a:off x="6096000" y="1988024"/>
            <a:ext cx="5758757" cy="4749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820DAC-5254-B913-0668-1B5105A183A0}"/>
              </a:ext>
            </a:extLst>
          </p:cNvPr>
          <p:cNvSpPr txBox="1"/>
          <p:nvPr/>
        </p:nvSpPr>
        <p:spPr>
          <a:xfrm>
            <a:off x="6182291" y="1211954"/>
            <a:ext cx="517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3. Use this area to </a:t>
            </a:r>
            <a:r>
              <a:rPr lang="en-GB" sz="1200" b="1" dirty="0"/>
              <a:t>develop</a:t>
            </a:r>
            <a:r>
              <a:rPr lang="en-GB" sz="1200" dirty="0"/>
              <a:t> your sketches and think about how they will look on your packaging.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5DE3F7-0171-B512-B6AE-7F15721DE571}"/>
              </a:ext>
            </a:extLst>
          </p:cNvPr>
          <p:cNvSpPr/>
          <p:nvPr/>
        </p:nvSpPr>
        <p:spPr>
          <a:xfrm>
            <a:off x="7727824" y="53165"/>
            <a:ext cx="3723441" cy="7631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2FD92C-3377-4570-BE4D-A1A99A28E0F8}"/>
              </a:ext>
            </a:extLst>
          </p:cNvPr>
          <p:cNvSpPr txBox="1"/>
          <p:nvPr/>
        </p:nvSpPr>
        <p:spPr>
          <a:xfrm>
            <a:off x="157035" y="143814"/>
            <a:ext cx="305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Name: </a:t>
            </a:r>
          </a:p>
        </p:txBody>
      </p:sp>
    </p:spTree>
    <p:extLst>
      <p:ext uri="{BB962C8B-B14F-4D97-AF65-F5344CB8AC3E}">
        <p14:creationId xmlns:p14="http://schemas.microsoft.com/office/powerpoint/2010/main" val="2498661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FEAEED-EC0E-7764-A12D-8B6E4FDB1D9B}"/>
              </a:ext>
            </a:extLst>
          </p:cNvPr>
          <p:cNvSpPr txBox="1"/>
          <p:nvPr/>
        </p:nvSpPr>
        <p:spPr>
          <a:xfrm>
            <a:off x="0" y="38679"/>
            <a:ext cx="3663351" cy="584775"/>
          </a:xfrm>
          <a:prstGeom prst="rect">
            <a:avLst/>
          </a:prstGeom>
          <a:solidFill>
            <a:srgbClr val="F7ABBD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ea typeface="Calibri"/>
                <a:cs typeface="Calibri"/>
              </a:rPr>
              <a:t>Creating Prototype.</a:t>
            </a:r>
          </a:p>
        </p:txBody>
      </p:sp>
      <p:pic>
        <p:nvPicPr>
          <p:cNvPr id="1026" name="Picture 2" descr="3 Inch Cube Template | @New Concept">
            <a:extLst>
              <a:ext uri="{FF2B5EF4-FFF2-40B4-BE49-F238E27FC236}">
                <a16:creationId xmlns:a16="http://schemas.microsoft.com/office/drawing/2014/main" id="{DFB5C6CB-5A93-9AD8-0CBC-C809E3DF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3" y="188357"/>
            <a:ext cx="4880468" cy="648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BB3636-80C4-21F1-B965-7906CBA1FDF2}"/>
              </a:ext>
            </a:extLst>
          </p:cNvPr>
          <p:cNvSpPr txBox="1"/>
          <p:nvPr/>
        </p:nvSpPr>
        <p:spPr>
          <a:xfrm>
            <a:off x="360218" y="1330036"/>
            <a:ext cx="56526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What is the </a:t>
            </a:r>
            <a:r>
              <a:rPr lang="en-GB" sz="2800" b="1"/>
              <a:t>correct term </a:t>
            </a:r>
            <a:r>
              <a:rPr lang="en-GB" sz="2800"/>
              <a:t>for the image on the right?</a:t>
            </a:r>
          </a:p>
          <a:p>
            <a:endParaRPr lang="en-GB" sz="2800"/>
          </a:p>
          <a:p>
            <a:r>
              <a:rPr lang="en-GB" sz="2800"/>
              <a:t>Why is it important to include the </a:t>
            </a:r>
            <a:r>
              <a:rPr lang="en-GB" sz="2800" b="1"/>
              <a:t>flaps</a:t>
            </a:r>
            <a:r>
              <a:rPr lang="en-GB" sz="2800"/>
              <a:t> on the sides of the squares?</a:t>
            </a:r>
          </a:p>
          <a:p>
            <a:endParaRPr lang="en-GB" sz="2800" b="1"/>
          </a:p>
          <a:p>
            <a:endParaRPr lang="en-GB" sz="2800" b="1"/>
          </a:p>
          <a:p>
            <a:endParaRPr lang="en-GB" sz="28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00A01E-61A0-B4A4-F154-2AB637C22B51}"/>
              </a:ext>
            </a:extLst>
          </p:cNvPr>
          <p:cNvSpPr txBox="1"/>
          <p:nvPr/>
        </p:nvSpPr>
        <p:spPr>
          <a:xfrm>
            <a:off x="6393873" y="1145370"/>
            <a:ext cx="131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Flaps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588C17-37D4-AB38-0780-5D0EEAD952BE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7051964" y="1514702"/>
            <a:ext cx="658091" cy="6245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5D7A30-EA0C-8B1D-9ECD-F7B20F6D7BD4}"/>
              </a:ext>
            </a:extLst>
          </p:cNvPr>
          <p:cNvCxnSpPr>
            <a:cxnSpLocks/>
          </p:cNvCxnSpPr>
          <p:nvPr/>
        </p:nvCxnSpPr>
        <p:spPr>
          <a:xfrm>
            <a:off x="6818489" y="1603022"/>
            <a:ext cx="233475" cy="10724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729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temark is your advantage - now more than ever | BSI">
            <a:extLst>
              <a:ext uri="{FF2B5EF4-FFF2-40B4-BE49-F238E27FC236}">
                <a16:creationId xmlns:a16="http://schemas.microsoft.com/office/drawing/2014/main" id="{C484A9BD-01C1-D8E6-6242-C05FD188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1" y="1719642"/>
            <a:ext cx="2081842" cy="2469813"/>
          </a:xfrm>
          <a:prstGeom prst="rect">
            <a:avLst/>
          </a:prstGeom>
        </p:spPr>
      </p:pic>
      <p:pic>
        <p:nvPicPr>
          <p:cNvPr id="3" name="Picture 2" descr="EAN13 Barcode Generator. For free! • toneus">
            <a:extLst>
              <a:ext uri="{FF2B5EF4-FFF2-40B4-BE49-F238E27FC236}">
                <a16:creationId xmlns:a16="http://schemas.microsoft.com/office/drawing/2014/main" id="{C3DA2BAE-3477-3A30-67CB-D6D076F07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248" y="1637221"/>
            <a:ext cx="4065916" cy="2548386"/>
          </a:xfrm>
          <a:prstGeom prst="rect">
            <a:avLst/>
          </a:prstGeom>
        </p:spPr>
      </p:pic>
      <p:pic>
        <p:nvPicPr>
          <p:cNvPr id="4" name="Picture 3" descr="Apple – Logos Download">
            <a:extLst>
              <a:ext uri="{FF2B5EF4-FFF2-40B4-BE49-F238E27FC236}">
                <a16:creationId xmlns:a16="http://schemas.microsoft.com/office/drawing/2014/main" id="{7D922C9F-72E2-D084-885F-E146F8470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929" y="1644242"/>
            <a:ext cx="1823049" cy="2218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B405B-4F5E-EB0F-5EE2-5AB343DA6C82}"/>
              </a:ext>
            </a:extLst>
          </p:cNvPr>
          <p:cNvSpPr txBox="1"/>
          <p:nvPr/>
        </p:nvSpPr>
        <p:spPr>
          <a:xfrm>
            <a:off x="243477" y="4481048"/>
            <a:ext cx="274982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ea typeface="Calibri"/>
                <a:cs typeface="Calibri"/>
              </a:rPr>
              <a:t>Kitemark</a:t>
            </a:r>
            <a:r>
              <a:rPr lang="en-GB">
                <a:ea typeface="Calibri"/>
                <a:cs typeface="Calibri"/>
              </a:rPr>
              <a:t> - </a:t>
            </a:r>
            <a:r>
              <a:rPr lang="en-GB">
                <a:solidFill>
                  <a:srgbClr val="000000"/>
                </a:solidFill>
                <a:ea typeface="+mn-lt"/>
                <a:cs typeface="+mn-lt"/>
              </a:rPr>
              <a:t>is a UK product and service quality trade mark which is owned and operated by the British Standards Institution</a:t>
            </a:r>
            <a:r>
              <a:rPr lang="en-GB" b="1">
                <a:solidFill>
                  <a:srgbClr val="000000"/>
                </a:solidFill>
                <a:ea typeface="+mn-lt"/>
                <a:cs typeface="+mn-lt"/>
              </a:rPr>
              <a:t> (BSI).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640D7-95E5-760A-21C9-D0748FB003EF}"/>
              </a:ext>
            </a:extLst>
          </p:cNvPr>
          <p:cNvSpPr txBox="1"/>
          <p:nvPr/>
        </p:nvSpPr>
        <p:spPr>
          <a:xfrm>
            <a:off x="4043788" y="4485423"/>
            <a:ext cx="357808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ea typeface="Calibri"/>
                <a:cs typeface="Calibri"/>
              </a:rPr>
              <a:t>Barcode</a:t>
            </a:r>
            <a:r>
              <a:rPr lang="en-GB">
                <a:ea typeface="Calibri"/>
                <a:cs typeface="Calibri"/>
              </a:rPr>
              <a:t> – is a series of parallel lines in varying widths, which are used to identify stock.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F5077-0FDA-EC90-3D1F-4510D4F1FD55}"/>
              </a:ext>
            </a:extLst>
          </p:cNvPr>
          <p:cNvSpPr txBox="1"/>
          <p:nvPr/>
        </p:nvSpPr>
        <p:spPr>
          <a:xfrm>
            <a:off x="9010228" y="4476358"/>
            <a:ext cx="273326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000000"/>
                </a:solidFill>
                <a:ea typeface="+mn-lt"/>
                <a:cs typeface="+mn-lt"/>
              </a:rPr>
              <a:t>Logo</a:t>
            </a:r>
            <a:r>
              <a:rPr lang="en-GB">
                <a:solidFill>
                  <a:srgbClr val="000000"/>
                </a:solidFill>
                <a:ea typeface="+mn-lt"/>
                <a:cs typeface="+mn-lt"/>
              </a:rPr>
              <a:t> -  is a graphic mark, emblem, or symbol used to aid and promote public identification and recognition.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C8D5C6-CB27-38F7-F450-E503A55FD164}"/>
              </a:ext>
            </a:extLst>
          </p:cNvPr>
          <p:cNvSpPr txBox="1"/>
          <p:nvPr/>
        </p:nvSpPr>
        <p:spPr>
          <a:xfrm>
            <a:off x="693550" y="748559"/>
            <a:ext cx="20697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b="1">
                <a:ea typeface="Calibri"/>
                <a:cs typeface="Calibri"/>
              </a:rPr>
              <a:t>Kitemark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5C2E6-A56F-96C0-83D9-6B6CF8C62042}"/>
              </a:ext>
            </a:extLst>
          </p:cNvPr>
          <p:cNvSpPr txBox="1"/>
          <p:nvPr/>
        </p:nvSpPr>
        <p:spPr>
          <a:xfrm>
            <a:off x="9780040" y="748558"/>
            <a:ext cx="11783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b="1">
                <a:ea typeface="Calibri"/>
                <a:cs typeface="Calibri"/>
              </a:rPr>
              <a:t>Logo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289F4-F2B4-9239-7C7D-2CA0EF319D38}"/>
              </a:ext>
            </a:extLst>
          </p:cNvPr>
          <p:cNvSpPr txBox="1"/>
          <p:nvPr/>
        </p:nvSpPr>
        <p:spPr>
          <a:xfrm>
            <a:off x="4877361" y="748559"/>
            <a:ext cx="20697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b="1">
                <a:ea typeface="Calibri"/>
                <a:cs typeface="Calibri"/>
              </a:rPr>
              <a:t>Barcode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C80B91-DCEA-C44E-1029-9305275DEB2C}"/>
              </a:ext>
            </a:extLst>
          </p:cNvPr>
          <p:cNvSpPr txBox="1"/>
          <p:nvPr/>
        </p:nvSpPr>
        <p:spPr>
          <a:xfrm>
            <a:off x="3750" y="67198"/>
            <a:ext cx="366335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ea typeface="Calibri"/>
                <a:cs typeface="Calibri"/>
              </a:rPr>
              <a:t>Packaging Standards.</a:t>
            </a:r>
          </a:p>
        </p:txBody>
      </p:sp>
    </p:spTree>
    <p:extLst>
      <p:ext uri="{BB962C8B-B14F-4D97-AF65-F5344CB8AC3E}">
        <p14:creationId xmlns:p14="http://schemas.microsoft.com/office/powerpoint/2010/main" val="1256077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e A1278 Macbook Pro 13&quot;Laptop Core i5 (3210M) 2.5GHz ...">
            <a:extLst>
              <a:ext uri="{FF2B5EF4-FFF2-40B4-BE49-F238E27FC236}">
                <a16:creationId xmlns:a16="http://schemas.microsoft.com/office/drawing/2014/main" id="{CD58EE09-D70A-ED34-1E45-FB803320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1111" y="1245434"/>
            <a:ext cx="5698322" cy="41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41EE1-F5BB-4101-B163-97865F323E01}"/>
              </a:ext>
            </a:extLst>
          </p:cNvPr>
          <p:cNvSpPr txBox="1"/>
          <p:nvPr/>
        </p:nvSpPr>
        <p:spPr>
          <a:xfrm>
            <a:off x="395111" y="406400"/>
            <a:ext cx="353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What would the design specification for this product be?</a:t>
            </a:r>
          </a:p>
        </p:txBody>
      </p:sp>
    </p:spTree>
    <p:extLst>
      <p:ext uri="{BB962C8B-B14F-4D97-AF65-F5344CB8AC3E}">
        <p14:creationId xmlns:p14="http://schemas.microsoft.com/office/powerpoint/2010/main" val="2531569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erren Arbeit Klären nike check logo png Zur Wahrheit Pferd wählen">
            <a:extLst>
              <a:ext uri="{FF2B5EF4-FFF2-40B4-BE49-F238E27FC236}">
                <a16:creationId xmlns:a16="http://schemas.microsoft.com/office/drawing/2014/main" id="{A0896F1D-538D-C1E3-05A1-9C5CFEE56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2" y="1708569"/>
            <a:ext cx="3692105" cy="2075013"/>
          </a:xfrm>
          <a:prstGeom prst="rect">
            <a:avLst/>
          </a:prstGeom>
        </p:spPr>
      </p:pic>
      <p:pic>
        <p:nvPicPr>
          <p:cNvPr id="5" name="Picture 4" descr="McDonald’s Logo – PNG e Vetor – Download de Logo">
            <a:extLst>
              <a:ext uri="{FF2B5EF4-FFF2-40B4-BE49-F238E27FC236}">
                <a16:creationId xmlns:a16="http://schemas.microsoft.com/office/drawing/2014/main" id="{7EDB9D6C-D145-C162-82EA-1666CF125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220" y="1080520"/>
            <a:ext cx="3369181" cy="2942922"/>
          </a:xfrm>
          <a:prstGeom prst="rect">
            <a:avLst/>
          </a:prstGeom>
        </p:spPr>
      </p:pic>
      <p:pic>
        <p:nvPicPr>
          <p:cNvPr id="6" name="Picture 5" descr="Air Jordan Logo and symbol, meaning, history, sign.">
            <a:extLst>
              <a:ext uri="{FF2B5EF4-FFF2-40B4-BE49-F238E27FC236}">
                <a16:creationId xmlns:a16="http://schemas.microsoft.com/office/drawing/2014/main" id="{3FDA09BB-E89B-8E72-0022-60C38CB92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098" y="1075966"/>
            <a:ext cx="5101086" cy="2880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3AFFB-D6CE-5B70-2CED-0E9474AB51ED}"/>
              </a:ext>
            </a:extLst>
          </p:cNvPr>
          <p:cNvSpPr txBox="1"/>
          <p:nvPr/>
        </p:nvSpPr>
        <p:spPr>
          <a:xfrm>
            <a:off x="6009109" y="4918619"/>
            <a:ext cx="6031302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ea typeface="Calibri"/>
                <a:cs typeface="Calibri"/>
              </a:rPr>
              <a:t>Discuss the following with your table:</a:t>
            </a:r>
            <a:endParaRPr lang="en-GB" sz="28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800">
                <a:ea typeface="Calibri"/>
                <a:cs typeface="Calibri"/>
              </a:rPr>
              <a:t>Do you recognise these logos?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GB" sz="2800">
                <a:ea typeface="Calibri"/>
                <a:cs typeface="Calibri"/>
              </a:rPr>
              <a:t>What similarities do these logos have?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18856-0CFF-9E51-DB5B-C0690E36943E}"/>
              </a:ext>
            </a:extLst>
          </p:cNvPr>
          <p:cNvSpPr txBox="1"/>
          <p:nvPr/>
        </p:nvSpPr>
        <p:spPr>
          <a:xfrm>
            <a:off x="262543" y="268481"/>
            <a:ext cx="737270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ea typeface="Calibri"/>
                <a:cs typeface="Calibri"/>
              </a:rPr>
              <a:t>Logo Design</a:t>
            </a:r>
            <a:r>
              <a:rPr lang="en-GB" sz="3200">
                <a:ea typeface="Calibri"/>
                <a:cs typeface="Calibri"/>
              </a:rPr>
              <a:t>: Making an effective logo.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87EE6-00DA-04D8-EC1B-86F3A2E83F2C}"/>
              </a:ext>
            </a:extLst>
          </p:cNvPr>
          <p:cNvSpPr txBox="1"/>
          <p:nvPr/>
        </p:nvSpPr>
        <p:spPr>
          <a:xfrm>
            <a:off x="8801131" y="4338835"/>
            <a:ext cx="323959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ea typeface="Calibri"/>
                <a:cs typeface="Calibri"/>
              </a:rPr>
              <a:t>Think Pair Share:</a:t>
            </a:r>
            <a:endParaRPr lang="en-GB" sz="3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4BB649-27E2-987F-68F0-C5580E4EC71E}"/>
              </a:ext>
            </a:extLst>
          </p:cNvPr>
          <p:cNvGrpSpPr/>
          <p:nvPr/>
        </p:nvGrpSpPr>
        <p:grpSpPr>
          <a:xfrm>
            <a:off x="10241877" y="205421"/>
            <a:ext cx="1950123" cy="464840"/>
            <a:chOff x="4912947" y="524264"/>
            <a:chExt cx="1950123" cy="4648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078BD9-1F75-5E55-DFAE-820DF4D1DCDE}"/>
                </a:ext>
              </a:extLst>
            </p:cNvPr>
            <p:cNvSpPr txBox="1"/>
            <p:nvPr/>
          </p:nvSpPr>
          <p:spPr>
            <a:xfrm>
              <a:off x="4912947" y="618185"/>
              <a:ext cx="1950123" cy="27699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  <a:latin typeface="Adamsky SF" pitchFamily="2" charset="0"/>
                </a:rPr>
                <a:t>ANALYSING</a:t>
              </a:r>
            </a:p>
          </p:txBody>
        </p:sp>
        <p:pic>
          <p:nvPicPr>
            <p:cNvPr id="10" name="Picture 9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41377012-40E1-9D46-31D4-A20778F7F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770" y="524264"/>
              <a:ext cx="645612" cy="46484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5029AE-B7BC-DF61-ACC7-D358432A5E1C}"/>
              </a:ext>
            </a:extLst>
          </p:cNvPr>
          <p:cNvSpPr txBox="1"/>
          <p:nvPr/>
        </p:nvSpPr>
        <p:spPr>
          <a:xfrm>
            <a:off x="10148065" y="532555"/>
            <a:ext cx="164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15135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C26361-3536-DF62-0367-4C72002F2F2F}"/>
              </a:ext>
            </a:extLst>
          </p:cNvPr>
          <p:cNvSpPr txBox="1"/>
          <p:nvPr/>
        </p:nvSpPr>
        <p:spPr>
          <a:xfrm>
            <a:off x="256823" y="191911"/>
            <a:ext cx="9821331" cy="5201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cs typeface="Calibri"/>
              </a:rPr>
              <a:t>JOB LIST:</a:t>
            </a:r>
          </a:p>
          <a:p>
            <a:r>
              <a:rPr lang="en-GB" sz="2800" dirty="0">
                <a:cs typeface="Calibri"/>
              </a:rPr>
              <a:t>Ensure </a:t>
            </a:r>
            <a:r>
              <a:rPr lang="en-GB" sz="2800" b="1" dirty="0">
                <a:cs typeface="Calibri"/>
              </a:rPr>
              <a:t>both sides </a:t>
            </a:r>
            <a:r>
              <a:rPr lang="en-GB" sz="2800" dirty="0">
                <a:cs typeface="Calibri"/>
              </a:rPr>
              <a:t>of bat are finished. (foam on both sides).</a:t>
            </a:r>
          </a:p>
          <a:p>
            <a:r>
              <a:rPr lang="en-GB" sz="2800" dirty="0">
                <a:cs typeface="Calibri"/>
              </a:rPr>
              <a:t>Ensure </a:t>
            </a:r>
            <a:r>
              <a:rPr lang="en-GB" sz="2800" b="1" dirty="0">
                <a:cs typeface="Calibri"/>
              </a:rPr>
              <a:t>handle</a:t>
            </a:r>
            <a:r>
              <a:rPr lang="en-GB" sz="2800" dirty="0">
                <a:cs typeface="Calibri"/>
              </a:rPr>
              <a:t> is sanded until smooth.</a:t>
            </a:r>
          </a:p>
          <a:p>
            <a:r>
              <a:rPr lang="en-GB" sz="2800" dirty="0">
                <a:cs typeface="Calibri"/>
              </a:rPr>
              <a:t>Make sure that </a:t>
            </a:r>
            <a:r>
              <a:rPr lang="en-GB" sz="2800" b="1" dirty="0">
                <a:cs typeface="Calibri"/>
              </a:rPr>
              <a:t>design sheet </a:t>
            </a:r>
            <a:r>
              <a:rPr lang="en-GB" sz="2800" dirty="0">
                <a:cs typeface="Calibri"/>
              </a:rPr>
              <a:t>is finished.</a:t>
            </a:r>
          </a:p>
          <a:p>
            <a:endParaRPr lang="en-GB" sz="2800" dirty="0">
              <a:cs typeface="Calibri"/>
            </a:endParaRPr>
          </a:p>
          <a:p>
            <a:endParaRPr lang="en-GB" sz="2800" dirty="0">
              <a:cs typeface="Calibri"/>
            </a:endParaRPr>
          </a:p>
          <a:p>
            <a:r>
              <a:rPr lang="en-GB" sz="3200" b="1" dirty="0">
                <a:cs typeface="Calibri"/>
              </a:rPr>
              <a:t>Evidence PowerPoint Sheet is finished.</a:t>
            </a:r>
            <a:endParaRPr lang="en-GB" sz="3200" dirty="0">
              <a:cs typeface="Calibri"/>
            </a:endParaRPr>
          </a:p>
          <a:p>
            <a:r>
              <a:rPr lang="en-GB" sz="3200" dirty="0">
                <a:cs typeface="Calibri"/>
              </a:rPr>
              <a:t>Photograph your work. With WWW and EBI.</a:t>
            </a:r>
          </a:p>
          <a:p>
            <a:r>
              <a:rPr lang="en-GB" sz="3200" i="1" dirty="0">
                <a:cs typeface="Calibri"/>
              </a:rPr>
              <a:t>Upload to assignment.</a:t>
            </a:r>
          </a:p>
          <a:p>
            <a:endParaRPr lang="en-GB" sz="3200">
              <a:cs typeface="Calibri"/>
            </a:endParaRPr>
          </a:p>
          <a:p>
            <a:endParaRPr lang="en-GB" sz="3200">
              <a:cs typeface="Calibri"/>
            </a:endParaRPr>
          </a:p>
        </p:txBody>
      </p:sp>
      <p:pic>
        <p:nvPicPr>
          <p:cNvPr id="4" name="Picture 3" descr="A green puzzle piece in a green oval&#10;&#10;Description automatically generated">
            <a:extLst>
              <a:ext uri="{FF2B5EF4-FFF2-40B4-BE49-F238E27FC236}">
                <a16:creationId xmlns:a16="http://schemas.microsoft.com/office/drawing/2014/main" id="{67FBC902-3D61-B46E-9C7A-46B5D8092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018" y="152400"/>
            <a:ext cx="1420091" cy="1420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13F9C-6BE3-9537-E465-8E5F8C35782E}"/>
              </a:ext>
            </a:extLst>
          </p:cNvPr>
          <p:cNvSpPr txBox="1"/>
          <p:nvPr/>
        </p:nvSpPr>
        <p:spPr>
          <a:xfrm>
            <a:off x="10215675" y="1418187"/>
            <a:ext cx="171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Meta Thinking-</a:t>
            </a:r>
          </a:p>
          <a:p>
            <a:r>
              <a:rPr lang="en-GB" dirty="0"/>
              <a:t>Self Regulation.</a:t>
            </a:r>
          </a:p>
        </p:txBody>
      </p:sp>
    </p:spTree>
    <p:extLst>
      <p:ext uri="{BB962C8B-B14F-4D97-AF65-F5344CB8AC3E}">
        <p14:creationId xmlns:p14="http://schemas.microsoft.com/office/powerpoint/2010/main" val="792811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59B2CA-CE50-1AE7-843D-40E5A4037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952586"/>
              </p:ext>
            </p:extLst>
          </p:nvPr>
        </p:nvGraphicFramePr>
        <p:xfrm>
          <a:off x="2404533" y="907774"/>
          <a:ext cx="9381067" cy="5443882"/>
        </p:xfrm>
        <a:graphic>
          <a:graphicData uri="http://schemas.openxmlformats.org/drawingml/2006/table">
            <a:tbl>
              <a:tblPr firstRow="1" bandRow="1"/>
              <a:tblGrid>
                <a:gridCol w="2086567">
                  <a:extLst>
                    <a:ext uri="{9D8B030D-6E8A-4147-A177-3AD203B41FA5}">
                      <a16:colId xmlns:a16="http://schemas.microsoft.com/office/drawing/2014/main" val="648051626"/>
                    </a:ext>
                  </a:extLst>
                </a:gridCol>
                <a:gridCol w="7294500">
                  <a:extLst>
                    <a:ext uri="{9D8B030D-6E8A-4147-A177-3AD203B41FA5}">
                      <a16:colId xmlns:a16="http://schemas.microsoft.com/office/drawing/2014/main" val="888165020"/>
                    </a:ext>
                  </a:extLst>
                </a:gridCol>
              </a:tblGrid>
              <a:tr h="1373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chemeClr val="tx1"/>
                          </a:solidFill>
                        </a:rPr>
                        <a:t>WWW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What Went Well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Example: I used the coping saw to cut the template accurately.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51733"/>
                  </a:ext>
                </a:extLst>
              </a:tr>
              <a:tr h="1373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chemeClr val="tx1"/>
                          </a:solidFill>
                        </a:rPr>
                        <a:t>EBI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Even Better If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Example: It would be better if I used the fret saw, to cut the template of the bat more efficiently.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711555"/>
                  </a:ext>
                </a:extLst>
              </a:tr>
              <a:tr h="13241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chemeClr val="tx1"/>
                          </a:solidFill>
                        </a:rPr>
                        <a:t>QC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Quality Control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Example: I made sure that the template was positioned correctly in the vice, to ensure that the template was stable whilst I was cutting the template.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703879"/>
                  </a:ext>
                </a:extLst>
              </a:tr>
              <a:tr h="1373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chemeClr val="tx1"/>
                          </a:solidFill>
                        </a:rPr>
                        <a:t>Next steps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Plans for further improvement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Example: I will need to use the sanding block and half round file to smoothen the edges of the bat.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95730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3EED509-641D-1FBB-D4EB-0659523BA0F6}"/>
              </a:ext>
            </a:extLst>
          </p:cNvPr>
          <p:cNvSpPr/>
          <p:nvPr/>
        </p:nvSpPr>
        <p:spPr>
          <a:xfrm>
            <a:off x="128455" y="74258"/>
            <a:ext cx="89030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Now Task -Examples of self evaluation.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A green puzzle piece in a green oval&#10;&#10;Description automatically generated">
            <a:extLst>
              <a:ext uri="{FF2B5EF4-FFF2-40B4-BE49-F238E27FC236}">
                <a16:creationId xmlns:a16="http://schemas.microsoft.com/office/drawing/2014/main" id="{45C471C0-5D06-9173-5ECC-1BDD3B15E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2" y="907774"/>
            <a:ext cx="1420091" cy="1420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0525C9-BAD2-EF5F-204E-F4B90242D74A}"/>
              </a:ext>
            </a:extLst>
          </p:cNvPr>
          <p:cNvSpPr txBox="1"/>
          <p:nvPr/>
        </p:nvSpPr>
        <p:spPr>
          <a:xfrm>
            <a:off x="128455" y="2101328"/>
            <a:ext cx="171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Meta Thinking-</a:t>
            </a:r>
          </a:p>
          <a:p>
            <a:r>
              <a:rPr lang="en-GB" b="1" dirty="0"/>
              <a:t>Self Regulation.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0C733-E5B6-2214-9391-636332788C8B}"/>
              </a:ext>
            </a:extLst>
          </p:cNvPr>
          <p:cNvSpPr txBox="1"/>
          <p:nvPr/>
        </p:nvSpPr>
        <p:spPr>
          <a:xfrm>
            <a:off x="128455" y="3227232"/>
            <a:ext cx="201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Task:</a:t>
            </a:r>
            <a:br>
              <a:rPr lang="en-GB" sz="1600" dirty="0"/>
            </a:br>
            <a:r>
              <a:rPr lang="en-GB" sz="1600" dirty="0"/>
              <a:t>Highlight or underline the key words and processes. </a:t>
            </a:r>
          </a:p>
        </p:txBody>
      </p:sp>
    </p:spTree>
    <p:extLst>
      <p:ext uri="{BB962C8B-B14F-4D97-AF65-F5344CB8AC3E}">
        <p14:creationId xmlns:p14="http://schemas.microsoft.com/office/powerpoint/2010/main" val="16976430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59B2CA-CE50-1AE7-843D-40E5A4037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717220"/>
              </p:ext>
            </p:extLst>
          </p:nvPr>
        </p:nvGraphicFramePr>
        <p:xfrm>
          <a:off x="2404533" y="907774"/>
          <a:ext cx="9381067" cy="5735208"/>
        </p:xfrm>
        <a:graphic>
          <a:graphicData uri="http://schemas.openxmlformats.org/drawingml/2006/table">
            <a:tbl>
              <a:tblPr firstRow="1" bandRow="1"/>
              <a:tblGrid>
                <a:gridCol w="2086567">
                  <a:extLst>
                    <a:ext uri="{9D8B030D-6E8A-4147-A177-3AD203B41FA5}">
                      <a16:colId xmlns:a16="http://schemas.microsoft.com/office/drawing/2014/main" val="648051626"/>
                    </a:ext>
                  </a:extLst>
                </a:gridCol>
                <a:gridCol w="7294500">
                  <a:extLst>
                    <a:ext uri="{9D8B030D-6E8A-4147-A177-3AD203B41FA5}">
                      <a16:colId xmlns:a16="http://schemas.microsoft.com/office/drawing/2014/main" val="888165020"/>
                    </a:ext>
                  </a:extLst>
                </a:gridCol>
              </a:tblGrid>
              <a:tr h="1373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chemeClr val="tx1"/>
                          </a:solidFill>
                        </a:rPr>
                        <a:t>WWW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What Went Well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I used the coping saw to..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I was successful using the sanding block to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I ____  on my handle by using the half round _____.</a:t>
                      </a:r>
                    </a:p>
                    <a:p>
                      <a:endParaRPr lang="en-GB" sz="20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51733"/>
                  </a:ext>
                </a:extLst>
              </a:tr>
              <a:tr h="1373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chemeClr val="tx1"/>
                          </a:solidFill>
                        </a:rPr>
                        <a:t>EBI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Even Better If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I could improve my bat by ______ edges of my bat.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My bat would look better if _______.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The design on my bat could be improved even further if _____.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711555"/>
                  </a:ext>
                </a:extLst>
              </a:tr>
              <a:tr h="13241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chemeClr val="tx1"/>
                          </a:solidFill>
                        </a:rPr>
                        <a:t>QC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Quality Control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To ensure that I cut my bat accurately, I had to ________.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One of the questions I asked myself to ensure quality was ________.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I am confident in the quality of my ______, because I _______.</a:t>
                      </a:r>
                    </a:p>
                    <a:p>
                      <a:endParaRPr lang="en-GB" sz="20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703879"/>
                  </a:ext>
                </a:extLst>
              </a:tr>
              <a:tr h="1373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chemeClr val="tx1"/>
                          </a:solidFill>
                        </a:rPr>
                        <a:t>Next steps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Plans for further improvement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For my next steps I will need to use _______ to ________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Going forwards, I am going to ________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i="1" dirty="0">
                          <a:solidFill>
                            <a:schemeClr val="tx1"/>
                          </a:solidFill>
                        </a:rPr>
                        <a:t>Next lesson, I need to make sure that I ______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95730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3EED509-641D-1FBB-D4EB-0659523BA0F6}"/>
              </a:ext>
            </a:extLst>
          </p:cNvPr>
          <p:cNvSpPr/>
          <p:nvPr/>
        </p:nvSpPr>
        <p:spPr>
          <a:xfrm>
            <a:off x="128455" y="134037"/>
            <a:ext cx="72557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Writing frames for self evaluation.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A green puzzle piece in a green oval&#10;&#10;Description automatically generated">
            <a:extLst>
              <a:ext uri="{FF2B5EF4-FFF2-40B4-BE49-F238E27FC236}">
                <a16:creationId xmlns:a16="http://schemas.microsoft.com/office/drawing/2014/main" id="{45C471C0-5D06-9173-5ECC-1BDD3B15E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2" y="907774"/>
            <a:ext cx="1420091" cy="1420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0525C9-BAD2-EF5F-204E-F4B90242D74A}"/>
              </a:ext>
            </a:extLst>
          </p:cNvPr>
          <p:cNvSpPr txBox="1"/>
          <p:nvPr/>
        </p:nvSpPr>
        <p:spPr>
          <a:xfrm>
            <a:off x="128455" y="2101328"/>
            <a:ext cx="171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Meta Thinking-</a:t>
            </a:r>
          </a:p>
          <a:p>
            <a:r>
              <a:rPr lang="en-GB" b="1" dirty="0"/>
              <a:t>Self Regulation.</a:t>
            </a:r>
          </a:p>
        </p:txBody>
      </p:sp>
    </p:spTree>
    <p:extLst>
      <p:ext uri="{BB962C8B-B14F-4D97-AF65-F5344CB8AC3E}">
        <p14:creationId xmlns:p14="http://schemas.microsoft.com/office/powerpoint/2010/main" val="707239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">
            <a:extLst>
              <a:ext uri="{FF2B5EF4-FFF2-40B4-BE49-F238E27FC236}">
                <a16:creationId xmlns:a16="http://schemas.microsoft.com/office/drawing/2014/main" id="{311302E8-F938-4BA6-47E0-22ED5E84E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702" y="2780329"/>
            <a:ext cx="2513163" cy="3353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DF52C7-59DB-5422-5843-9CD4648BBC29}"/>
              </a:ext>
            </a:extLst>
          </p:cNvPr>
          <p:cNvSpPr txBox="1"/>
          <p:nvPr/>
        </p:nvSpPr>
        <p:spPr>
          <a:xfrm>
            <a:off x="6825181" y="204720"/>
            <a:ext cx="50523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cs typeface="Calibri"/>
              </a:rPr>
              <a:t>Table Tennis Presentation sheet.</a:t>
            </a:r>
            <a:r>
              <a:rPr lang="en-GB" sz="2400">
                <a:cs typeface="Calibri"/>
              </a:rPr>
              <a:t> </a:t>
            </a:r>
            <a:r>
              <a:rPr lang="en-GB" sz="2400" i="1">
                <a:cs typeface="Calibri"/>
              </a:rPr>
              <a:t>EXAMPLE</a:t>
            </a:r>
            <a:r>
              <a:rPr lang="en-GB" sz="2400">
                <a:cs typeface="Calibri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F30284-3151-241C-5764-52348A201E73}"/>
              </a:ext>
            </a:extLst>
          </p:cNvPr>
          <p:cNvSpPr txBox="1"/>
          <p:nvPr/>
        </p:nvSpPr>
        <p:spPr>
          <a:xfrm>
            <a:off x="6369170" y="1248017"/>
            <a:ext cx="5509340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cs typeface="Calibri"/>
              </a:rPr>
              <a:t>WWW:</a:t>
            </a:r>
            <a:r>
              <a:rPr lang="en-GB" sz="2000">
                <a:cs typeface="Calibri"/>
              </a:rPr>
              <a:t> Overall, I am very happy with the outcome of my table tennis bat. </a:t>
            </a:r>
            <a:br>
              <a:rPr lang="en-GB" sz="2000">
                <a:cs typeface="Calibri"/>
              </a:rPr>
            </a:br>
            <a:br>
              <a:rPr lang="en-GB" sz="2000">
                <a:cs typeface="Calibri"/>
              </a:rPr>
            </a:br>
            <a:r>
              <a:rPr lang="en-GB" sz="2000">
                <a:cs typeface="Calibri"/>
              </a:rPr>
              <a:t>My designs have been influenced by my interests in art and graffiti which is why I chose a spray can as one of my designs.</a:t>
            </a:r>
          </a:p>
          <a:p>
            <a:endParaRPr lang="en-GB" sz="2000">
              <a:cs typeface="Calibri"/>
            </a:endParaRPr>
          </a:p>
          <a:p>
            <a:r>
              <a:rPr lang="en-GB" sz="2000">
                <a:cs typeface="Calibri"/>
              </a:rPr>
              <a:t>I used a coping saw to cut out the template of my bat. I also learned how to use a half round file and sanding block to smooth the edges of the wood.</a:t>
            </a:r>
          </a:p>
          <a:p>
            <a:endParaRPr lang="en-GB" sz="2000">
              <a:cs typeface="Calibri"/>
            </a:endParaRPr>
          </a:p>
          <a:p>
            <a:r>
              <a:rPr lang="en-GB" sz="2000" b="1">
                <a:cs typeface="Calibri"/>
              </a:rPr>
              <a:t>EBI:</a:t>
            </a:r>
            <a:r>
              <a:rPr lang="en-GB" sz="2000">
                <a:cs typeface="Calibri"/>
              </a:rPr>
              <a:t> If I was to create a new bat, I think that I would choose a different theme such as sport and I would make my designs bigger to utilise more space on the bat.</a:t>
            </a: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D14FE-6DDD-EB71-48DE-F37AC5BF38C3}"/>
              </a:ext>
            </a:extLst>
          </p:cNvPr>
          <p:cNvSpPr txBox="1"/>
          <p:nvPr/>
        </p:nvSpPr>
        <p:spPr>
          <a:xfrm>
            <a:off x="195969" y="255667"/>
            <a:ext cx="51152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Do Now Task: </a:t>
            </a:r>
            <a:r>
              <a:rPr lang="en-GB" b="1">
                <a:cs typeface="Calibri"/>
              </a:rPr>
              <a:t>Can you identify key things that this presentation sheet has?</a:t>
            </a:r>
            <a:endParaRPr lang="en-US" b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52FC3F-43FA-CFE5-9B9A-7992FA075295}"/>
              </a:ext>
            </a:extLst>
          </p:cNvPr>
          <p:cNvGrpSpPr/>
          <p:nvPr/>
        </p:nvGrpSpPr>
        <p:grpSpPr>
          <a:xfrm>
            <a:off x="9917433" y="6042453"/>
            <a:ext cx="1950123" cy="464840"/>
            <a:chOff x="4912947" y="524264"/>
            <a:chExt cx="1950123" cy="46484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C76494-F7B7-C1F1-06AE-173CCCF6198F}"/>
                </a:ext>
              </a:extLst>
            </p:cNvPr>
            <p:cNvSpPr txBox="1"/>
            <p:nvPr/>
          </p:nvSpPr>
          <p:spPr>
            <a:xfrm>
              <a:off x="4912947" y="618185"/>
              <a:ext cx="1950123" cy="27699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  <a:latin typeface="Adamsky SF" pitchFamily="2" charset="0"/>
                </a:rPr>
                <a:t>ANALYSING</a:t>
              </a:r>
            </a:p>
          </p:txBody>
        </p:sp>
        <p:pic>
          <p:nvPicPr>
            <p:cNvPr id="8" name="Picture 7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7339FBA3-D18F-7675-9BFC-EDA3E1D8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770" y="524264"/>
              <a:ext cx="645612" cy="46484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AE384E-5A43-179B-B5C7-D49EF2F3D601}"/>
              </a:ext>
            </a:extLst>
          </p:cNvPr>
          <p:cNvSpPr txBox="1"/>
          <p:nvPr/>
        </p:nvSpPr>
        <p:spPr>
          <a:xfrm>
            <a:off x="9823621" y="6369587"/>
            <a:ext cx="164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Critical thinking</a:t>
            </a:r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3B043FDD-7D91-9DFE-9947-5420BB16D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94" y="1196675"/>
            <a:ext cx="2441276" cy="32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yson Cyclone V10 Animal, Long: Amazon.co.uk: Kitchen &amp; Home">
            <a:extLst>
              <a:ext uri="{FF2B5EF4-FFF2-40B4-BE49-F238E27FC236}">
                <a16:creationId xmlns:a16="http://schemas.microsoft.com/office/drawing/2014/main" id="{7D29CED1-6405-3748-A3F9-331C9176E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733" y="872793"/>
            <a:ext cx="2573213" cy="480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S3 Controller">
            <a:extLst>
              <a:ext uri="{FF2B5EF4-FFF2-40B4-BE49-F238E27FC236}">
                <a16:creationId xmlns:a16="http://schemas.microsoft.com/office/drawing/2014/main" id="{4BC751AE-889A-EC4E-9BF9-13EC7170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687233" y="1684437"/>
            <a:ext cx="4809744" cy="31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Phone 12 Repair in Birmingham AL | Your Phone guy llc ...">
            <a:extLst>
              <a:ext uri="{FF2B5EF4-FFF2-40B4-BE49-F238E27FC236}">
                <a16:creationId xmlns:a16="http://schemas.microsoft.com/office/drawing/2014/main" id="{4D5F2E39-0557-5641-B682-FE651C75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87" y="1378526"/>
            <a:ext cx="3209544" cy="37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7DB3F35-FB54-004A-A8CC-0CB985161F58}"/>
              </a:ext>
            </a:extLst>
          </p:cNvPr>
          <p:cNvGrpSpPr/>
          <p:nvPr/>
        </p:nvGrpSpPr>
        <p:grpSpPr>
          <a:xfrm>
            <a:off x="9917433" y="6042453"/>
            <a:ext cx="1950123" cy="464840"/>
            <a:chOff x="4912947" y="524264"/>
            <a:chExt cx="1950123" cy="464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E24E4A-0A2C-CB47-8E54-B2D88DE948B8}"/>
                </a:ext>
              </a:extLst>
            </p:cNvPr>
            <p:cNvSpPr txBox="1"/>
            <p:nvPr/>
          </p:nvSpPr>
          <p:spPr>
            <a:xfrm>
              <a:off x="4912947" y="618185"/>
              <a:ext cx="1950123" cy="27699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  <a:latin typeface="Adamsky SF" pitchFamily="2" charset="0"/>
                </a:rPr>
                <a:t>ANALYSING</a:t>
              </a:r>
            </a:p>
          </p:txBody>
        </p:sp>
        <p:pic>
          <p:nvPicPr>
            <p:cNvPr id="17" name="Picture 16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0861740A-7262-F741-A1AA-74A1F7FA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770" y="524264"/>
              <a:ext cx="645612" cy="4648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44BE7B-C6F1-814F-A6D2-FBFC7C23476B}"/>
              </a:ext>
            </a:extLst>
          </p:cNvPr>
          <p:cNvSpPr txBox="1"/>
          <p:nvPr/>
        </p:nvSpPr>
        <p:spPr>
          <a:xfrm>
            <a:off x="9823621" y="6369587"/>
            <a:ext cx="164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336560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CFBC00-FD4D-7243-8156-F692EBC6E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2183796"/>
            <a:ext cx="2879083" cy="2490406"/>
          </a:xfrm>
          <a:prstGeom prst="rect">
            <a:avLst/>
          </a:prstGeom>
        </p:spPr>
      </p:pic>
      <p:pic>
        <p:nvPicPr>
          <p:cNvPr id="2052" name="Picture 4" descr="Sapient Preco Pro BMX Bike">
            <a:extLst>
              <a:ext uri="{FF2B5EF4-FFF2-40B4-BE49-F238E27FC236}">
                <a16:creationId xmlns:a16="http://schemas.microsoft.com/office/drawing/2014/main" id="{9E628B03-C3BE-574A-99CD-339B95301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976" y="2316968"/>
            <a:ext cx="2880360" cy="222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pple A1278 Macbook Pro 13&quot;Laptop Core i5 (3210M) 2.5GHz ...">
            <a:extLst>
              <a:ext uri="{FF2B5EF4-FFF2-40B4-BE49-F238E27FC236}">
                <a16:creationId xmlns:a16="http://schemas.microsoft.com/office/drawing/2014/main" id="{770EBF28-C55C-7545-B168-FF1BA004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941" y="2366867"/>
            <a:ext cx="2880360" cy="212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ualit 3 Slice Combi Toaster Polished Stainless Steel ...">
            <a:extLst>
              <a:ext uri="{FF2B5EF4-FFF2-40B4-BE49-F238E27FC236}">
                <a16:creationId xmlns:a16="http://schemas.microsoft.com/office/drawing/2014/main" id="{97240235-3F4E-464D-A9E8-0AE622BBD3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99CD00-B088-6D41-9540-A21CA188B919}"/>
              </a:ext>
            </a:extLst>
          </p:cNvPr>
          <p:cNvGrpSpPr/>
          <p:nvPr/>
        </p:nvGrpSpPr>
        <p:grpSpPr>
          <a:xfrm>
            <a:off x="9917433" y="6042453"/>
            <a:ext cx="1950123" cy="464840"/>
            <a:chOff x="4912947" y="524264"/>
            <a:chExt cx="1950123" cy="464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ECBC55-6E91-CE44-ADA7-A0CAEE01E8A1}"/>
                </a:ext>
              </a:extLst>
            </p:cNvPr>
            <p:cNvSpPr txBox="1"/>
            <p:nvPr/>
          </p:nvSpPr>
          <p:spPr>
            <a:xfrm>
              <a:off x="4912947" y="618185"/>
              <a:ext cx="1950123" cy="27699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  <a:latin typeface="Adamsky SF" pitchFamily="2" charset="0"/>
                </a:rPr>
                <a:t>ANALYSING</a:t>
              </a:r>
            </a:p>
          </p:txBody>
        </p:sp>
        <p:pic>
          <p:nvPicPr>
            <p:cNvPr id="12" name="Picture 11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94BFC433-0D0D-624A-903F-B2C9D058D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770" y="524264"/>
              <a:ext cx="645612" cy="46484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FE65D1B-6C88-1141-A57A-D7BB6C740B01}"/>
              </a:ext>
            </a:extLst>
          </p:cNvPr>
          <p:cNvSpPr txBox="1"/>
          <p:nvPr/>
        </p:nvSpPr>
        <p:spPr>
          <a:xfrm>
            <a:off x="9823621" y="6369587"/>
            <a:ext cx="164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3718714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72" y="343487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077" y="466582"/>
            <a:ext cx="11139855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Specification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6D9A529-3689-47ED-B970-EA46D3182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682078"/>
              </p:ext>
            </p:extLst>
          </p:nvPr>
        </p:nvGraphicFramePr>
        <p:xfrm>
          <a:off x="320042" y="2706922"/>
          <a:ext cx="11496822" cy="3603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8411">
                  <a:extLst>
                    <a:ext uri="{9D8B030D-6E8A-4147-A177-3AD203B41FA5}">
                      <a16:colId xmlns:a16="http://schemas.microsoft.com/office/drawing/2014/main" val="1843487638"/>
                    </a:ext>
                  </a:extLst>
                </a:gridCol>
                <a:gridCol w="5748411">
                  <a:extLst>
                    <a:ext uri="{9D8B030D-6E8A-4147-A177-3AD203B41FA5}">
                      <a16:colId xmlns:a16="http://schemas.microsoft.com/office/drawing/2014/main" val="3598979087"/>
                    </a:ext>
                  </a:extLst>
                </a:gridCol>
              </a:tblGrid>
              <a:tr h="402435">
                <a:tc>
                  <a:txBody>
                    <a:bodyPr/>
                    <a:lstStyle/>
                    <a:p>
                      <a:r>
                        <a:rPr lang="en-GB" sz="1900"/>
                        <a:t>Specification</a:t>
                      </a:r>
                    </a:p>
                  </a:txBody>
                  <a:tcPr marL="91463" marR="91463" marT="45731" marB="45731"/>
                </a:tc>
                <a:tc>
                  <a:txBody>
                    <a:bodyPr/>
                    <a:lstStyle/>
                    <a:p>
                      <a:r>
                        <a:rPr lang="en-GB" sz="1900"/>
                        <a:t>Justification</a:t>
                      </a:r>
                    </a:p>
                  </a:txBody>
                  <a:tcPr marL="91463" marR="91463" marT="45731" marB="45731"/>
                </a:tc>
                <a:extLst>
                  <a:ext uri="{0D108BD9-81ED-4DB2-BD59-A6C34878D82A}">
                    <a16:rowId xmlns:a16="http://schemas.microsoft.com/office/drawing/2014/main" val="1731713456"/>
                  </a:ext>
                </a:extLst>
              </a:tr>
              <a:tr h="859748">
                <a:tc>
                  <a:txBody>
                    <a:bodyPr/>
                    <a:lstStyle/>
                    <a:p>
                      <a:r>
                        <a:rPr lang="en-GB" sz="2400"/>
                        <a:t>The bat must have an ERGONOMICALLY shaped handle</a:t>
                      </a:r>
                    </a:p>
                  </a:txBody>
                  <a:tcPr marL="91463" marR="91463" marT="45731" marB="45731"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So that it is comfortable to use </a:t>
                      </a:r>
                    </a:p>
                  </a:txBody>
                  <a:tcPr marL="91463" marR="91463" marT="45731" marB="45731"/>
                </a:tc>
                <a:extLst>
                  <a:ext uri="{0D108BD9-81ED-4DB2-BD59-A6C34878D82A}">
                    <a16:rowId xmlns:a16="http://schemas.microsoft.com/office/drawing/2014/main" val="3274257646"/>
                  </a:ext>
                </a:extLst>
              </a:tr>
              <a:tr h="493899">
                <a:tc>
                  <a:txBody>
                    <a:bodyPr/>
                    <a:lstStyle/>
                    <a:p>
                      <a:r>
                        <a:rPr lang="en-GB" sz="2400"/>
                        <a:t>The bat must have smooth edges</a:t>
                      </a:r>
                    </a:p>
                  </a:txBody>
                  <a:tcPr marL="91463" marR="91463" marT="45731" marB="45731"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So that it is safe to use</a:t>
                      </a:r>
                    </a:p>
                  </a:txBody>
                  <a:tcPr marL="91463" marR="91463" marT="45731" marB="45731"/>
                </a:tc>
                <a:extLst>
                  <a:ext uri="{0D108BD9-81ED-4DB2-BD59-A6C34878D82A}">
                    <a16:rowId xmlns:a16="http://schemas.microsoft.com/office/drawing/2014/main" val="3359670637"/>
                  </a:ext>
                </a:extLst>
              </a:tr>
              <a:tr h="859748">
                <a:tc>
                  <a:txBody>
                    <a:bodyPr/>
                    <a:lstStyle/>
                    <a:p>
                      <a:r>
                        <a:rPr lang="en-GB" sz="2400"/>
                        <a:t>The paddle must have an interesting and colourful design on both sides</a:t>
                      </a:r>
                    </a:p>
                  </a:txBody>
                  <a:tcPr marL="91463" marR="91463" marT="45731" marB="45731"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To make it stand out and appeal to the user</a:t>
                      </a:r>
                    </a:p>
                  </a:txBody>
                  <a:tcPr marL="91463" marR="91463" marT="45731" marB="45731"/>
                </a:tc>
                <a:extLst>
                  <a:ext uri="{0D108BD9-81ED-4DB2-BD59-A6C34878D82A}">
                    <a16:rowId xmlns:a16="http://schemas.microsoft.com/office/drawing/2014/main" val="410701218"/>
                  </a:ext>
                </a:extLst>
              </a:tr>
              <a:tr h="493899">
                <a:tc>
                  <a:txBody>
                    <a:bodyPr/>
                    <a:lstStyle/>
                    <a:p>
                      <a:r>
                        <a:rPr lang="en-GB" sz="2400"/>
                        <a:t>?</a:t>
                      </a:r>
                    </a:p>
                  </a:txBody>
                  <a:tcPr marL="91463" marR="91463" marT="45731" marB="45731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91463" marR="91463" marT="45731" marB="45731"/>
                </a:tc>
                <a:extLst>
                  <a:ext uri="{0D108BD9-81ED-4DB2-BD59-A6C34878D82A}">
                    <a16:rowId xmlns:a16="http://schemas.microsoft.com/office/drawing/2014/main" val="1379198799"/>
                  </a:ext>
                </a:extLst>
              </a:tr>
              <a:tr h="493899">
                <a:tc>
                  <a:txBody>
                    <a:bodyPr/>
                    <a:lstStyle/>
                    <a:p>
                      <a:r>
                        <a:rPr lang="en-GB" sz="2400"/>
                        <a:t>?</a:t>
                      </a:r>
                    </a:p>
                  </a:txBody>
                  <a:tcPr marL="91463" marR="91463" marT="45731" marB="45731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91463" marR="91463" marT="45731" marB="45731"/>
                </a:tc>
                <a:extLst>
                  <a:ext uri="{0D108BD9-81ED-4DB2-BD59-A6C34878D82A}">
                    <a16:rowId xmlns:a16="http://schemas.microsoft.com/office/drawing/2014/main" val="347555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1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0" y="623394"/>
            <a:ext cx="3363975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GB" sz="2800"/>
              <a:t>Orthographic drawing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70" y="2638046"/>
            <a:ext cx="3363975" cy="3415623"/>
          </a:xfrm>
        </p:spPr>
        <p:txBody>
          <a:bodyPr>
            <a:normAutofit/>
          </a:bodyPr>
          <a:lstStyle/>
          <a:p>
            <a:r>
              <a:rPr lang="en-GB" sz="2000"/>
              <a:t>This drawing shows the important DIMENSIONS of the bat</a:t>
            </a:r>
          </a:p>
          <a:p>
            <a:r>
              <a:rPr lang="en-GB" sz="2000"/>
              <a:t>It is vital that you adhere to these measurements as closely as possible</a:t>
            </a:r>
          </a:p>
          <a:p>
            <a:r>
              <a:rPr lang="en-GB" sz="2000"/>
              <a:t>All dimensions are in millimetres (mm)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59B617-E991-654E-8919-335E0AD5E4BE}"/>
              </a:ext>
            </a:extLst>
          </p:cNvPr>
          <p:cNvGrpSpPr/>
          <p:nvPr/>
        </p:nvGrpSpPr>
        <p:grpSpPr>
          <a:xfrm>
            <a:off x="254849" y="5673487"/>
            <a:ext cx="3638539" cy="1122244"/>
            <a:chOff x="4606132" y="605971"/>
            <a:chExt cx="3638538" cy="1122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5AE9B8-6B20-024E-943A-079F066074B9}"/>
                </a:ext>
              </a:extLst>
            </p:cNvPr>
            <p:cNvSpPr txBox="1"/>
            <p:nvPr/>
          </p:nvSpPr>
          <p:spPr>
            <a:xfrm>
              <a:off x="4606132" y="605971"/>
              <a:ext cx="2357456" cy="9541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damsky SF" pitchFamily="2" charset="0"/>
                </a:rPr>
                <a:t>HPL focus - ANALYSING</a:t>
              </a:r>
            </a:p>
          </p:txBody>
        </p:sp>
        <p:pic>
          <p:nvPicPr>
            <p:cNvPr id="8" name="Picture 7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4B0474E9-CFD2-264F-8D94-D681DED2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997" y="605971"/>
              <a:ext cx="1558673" cy="112224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756C2CF-55B1-4B7A-BBBA-64E61124D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346" y="310327"/>
            <a:ext cx="4227039" cy="623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88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50310C73553146AF10C956F958A195" ma:contentTypeVersion="12" ma:contentTypeDescription="Create a new document." ma:contentTypeScope="" ma:versionID="6dd5df56472ac96579fbd46c8cdebdb1">
  <xsd:schema xmlns:xsd="http://www.w3.org/2001/XMLSchema" xmlns:xs="http://www.w3.org/2001/XMLSchema" xmlns:p="http://schemas.microsoft.com/office/2006/metadata/properties" xmlns:ns2="9acd651e-f313-4504-9e9f-4c9c650e6971" xmlns:ns3="523c0e46-0f6d-464e-af02-306b4144e2ae" targetNamespace="http://schemas.microsoft.com/office/2006/metadata/properties" ma:root="true" ma:fieldsID="db34cf5c2ec93451d4236fc9b6bcb7ee" ns2:_="" ns3:_="">
    <xsd:import namespace="9acd651e-f313-4504-9e9f-4c9c650e6971"/>
    <xsd:import namespace="523c0e46-0f6d-464e-af02-306b4144e2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d651e-f313-4504-9e9f-4c9c650e69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9869dbf-067f-489a-80e4-9e57c3423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c0e46-0f6d-464e-af02-306b4144e2a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e2161dc-dc24-4fff-993e-45c166e1c12a}" ma:internalName="TaxCatchAll" ma:showField="CatchAllData" ma:web="523c0e46-0f6d-464e-af02-306b4144e2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3c0e46-0f6d-464e-af02-306b4144e2ae" xsi:nil="true"/>
    <lcf76f155ced4ddcb4097134ff3c332f xmlns="9acd651e-f313-4504-9e9f-4c9c650e69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B0336C-23D3-4C22-9053-B8C5A7A2D7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0F94D9-5353-462F-9D97-1BAD2A24E633}"/>
</file>

<file path=customXml/itemProps3.xml><?xml version="1.0" encoding="utf-8"?>
<ds:datastoreItem xmlns:ds="http://schemas.openxmlformats.org/officeDocument/2006/customXml" ds:itemID="{53C3B77B-1EB1-487B-8F04-1FE6E0232529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42737a01-d8e2-4d02-b0c7-157a5e25009f"/>
    <ds:schemaRef ds:uri="http://schemas.microsoft.com/office/2006/documentManagement/types"/>
    <ds:schemaRef ds:uri="87bf15ce-5f2d-4e6f-8f3e-5d19328a27f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2196</Words>
  <Application>Microsoft Office PowerPoint</Application>
  <PresentationFormat>Widescreen</PresentationFormat>
  <Paragraphs>332</Paragraphs>
  <Slides>54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Year 7 Design Technology</vt:lpstr>
      <vt:lpstr>What are you going to learn?</vt:lpstr>
      <vt:lpstr>Brief</vt:lpstr>
      <vt:lpstr>What is a specification?</vt:lpstr>
      <vt:lpstr>PowerPoint Presentation</vt:lpstr>
      <vt:lpstr>PowerPoint Presentation</vt:lpstr>
      <vt:lpstr>PowerPoint Presentation</vt:lpstr>
      <vt:lpstr>Specification</vt:lpstr>
      <vt:lpstr>Orthographic drawing</vt:lpstr>
      <vt:lpstr>PowerPoint Presentation</vt:lpstr>
      <vt:lpstr>PowerPoint Presentation</vt:lpstr>
      <vt:lpstr>Using a coping saw – Risk assessment</vt:lpstr>
      <vt:lpstr>Using a band facer – Risk assessment</vt:lpstr>
      <vt:lpstr>Using a file – Risk assessment</vt:lpstr>
      <vt:lpstr>PowerPoint Presentation</vt:lpstr>
      <vt:lpstr>PowerPoint Presentation</vt:lpstr>
      <vt:lpstr>What a good one looks like…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a scalpel – Risk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7 Design Technology</dc:title>
  <dc:creator>Alex Brown</dc:creator>
  <cp:lastModifiedBy>Jordan Henry</cp:lastModifiedBy>
  <cp:revision>43</cp:revision>
  <cp:lastPrinted>2022-08-09T09:09:50Z</cp:lastPrinted>
  <dcterms:created xsi:type="dcterms:W3CDTF">2019-11-08T07:59:10Z</dcterms:created>
  <dcterms:modified xsi:type="dcterms:W3CDTF">2024-04-24T13:58:14Z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1505007</vt:lpwstr>
  </property>
  <property fmtid="{D5CDD505-2E9C-101B-9397-08002B2CF9AE}" pid="3" name="NXPowerLiteSettings">
    <vt:lpwstr>C6000400038000</vt:lpwstr>
  </property>
  <property fmtid="{D5CDD505-2E9C-101B-9397-08002B2CF9AE}" pid="4" name="NXPowerLiteVersion">
    <vt:lpwstr>S7.1.21</vt:lpwstr>
  </property>
  <property fmtid="{D5CDD505-2E9C-101B-9397-08002B2CF9AE}" pid="5" name="ContentTypeId">
    <vt:lpwstr>0x010100F650310C73553146AF10C956F958A195</vt:lpwstr>
  </property>
  <property fmtid="{D5CDD505-2E9C-101B-9397-08002B2CF9AE}" pid="6" name="Order">
    <vt:r8>2303200</vt:r8>
  </property>
  <property fmtid="{D5CDD505-2E9C-101B-9397-08002B2CF9AE}" pid="7" name="MediaServiceImageTags">
    <vt:lpwstr/>
  </property>
</Properties>
</file>